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7" r:id="rId4"/>
    <p:sldId id="276" r:id="rId5"/>
    <p:sldId id="275" r:id="rId6"/>
    <p:sldId id="278" r:id="rId7"/>
    <p:sldId id="319" r:id="rId8"/>
    <p:sldId id="322" r:id="rId9"/>
    <p:sldId id="321" r:id="rId10"/>
    <p:sldId id="320" r:id="rId11"/>
    <p:sldId id="323" r:id="rId12"/>
    <p:sldId id="324" r:id="rId13"/>
    <p:sldId id="258" r:id="rId14"/>
    <p:sldId id="279" r:id="rId15"/>
    <p:sldId id="281" r:id="rId16"/>
    <p:sldId id="280" r:id="rId17"/>
    <p:sldId id="287" r:id="rId18"/>
    <p:sldId id="283" r:id="rId19"/>
    <p:sldId id="282" r:id="rId20"/>
    <p:sldId id="290" r:id="rId21"/>
    <p:sldId id="289" r:id="rId22"/>
    <p:sldId id="305" r:id="rId23"/>
    <p:sldId id="306" r:id="rId24"/>
    <p:sldId id="261" r:id="rId25"/>
    <p:sldId id="288" r:id="rId26"/>
    <p:sldId id="325" r:id="rId27"/>
    <p:sldId id="326" r:id="rId28"/>
    <p:sldId id="327" r:id="rId29"/>
    <p:sldId id="291" r:id="rId30"/>
    <p:sldId id="292" r:id="rId31"/>
    <p:sldId id="328" r:id="rId32"/>
    <p:sldId id="329" r:id="rId33"/>
    <p:sldId id="330" r:id="rId34"/>
    <p:sldId id="331" r:id="rId35"/>
    <p:sldId id="262" r:id="rId36"/>
    <p:sldId id="293" r:id="rId37"/>
    <p:sldId id="332" r:id="rId38"/>
    <p:sldId id="333" r:id="rId39"/>
    <p:sldId id="334" r:id="rId40"/>
    <p:sldId id="335" r:id="rId41"/>
    <p:sldId id="336" r:id="rId42"/>
    <p:sldId id="337" r:id="rId43"/>
    <p:sldId id="338" r:id="rId44"/>
    <p:sldId id="339" r:id="rId45"/>
    <p:sldId id="303" r:id="rId46"/>
    <p:sldId id="263" r:id="rId47"/>
    <p:sldId id="304" r:id="rId48"/>
    <p:sldId id="284" r:id="rId49"/>
    <p:sldId id="294" r:id="rId50"/>
    <p:sldId id="300" r:id="rId51"/>
    <p:sldId id="296" r:id="rId52"/>
    <p:sldId id="297" r:id="rId53"/>
    <p:sldId id="299" r:id="rId54"/>
    <p:sldId id="301" r:id="rId55"/>
    <p:sldId id="295" r:id="rId56"/>
    <p:sldId id="302" r:id="rId57"/>
    <p:sldId id="264" r:id="rId58"/>
    <p:sldId id="298" r:id="rId59"/>
    <p:sldId id="307" r:id="rId60"/>
    <p:sldId id="308" r:id="rId61"/>
    <p:sldId id="312" r:id="rId62"/>
    <p:sldId id="313" r:id="rId63"/>
    <p:sldId id="314" r:id="rId64"/>
    <p:sldId id="315" r:id="rId65"/>
    <p:sldId id="316" r:id="rId66"/>
    <p:sldId id="317" r:id="rId67"/>
    <p:sldId id="318" r:id="rId68"/>
    <p:sldId id="265" r:id="rId69"/>
    <p:sldId id="310" r:id="rId70"/>
    <p:sldId id="309" r:id="rId71"/>
    <p:sldId id="311" r:id="rId72"/>
    <p:sldId id="340" r:id="rId73"/>
    <p:sldId id="341" r:id="rId74"/>
    <p:sldId id="342" r:id="rId75"/>
    <p:sldId id="343" r:id="rId76"/>
    <p:sldId id="344" r:id="rId77"/>
    <p:sldId id="345" r:id="rId78"/>
    <p:sldId id="346" r:id="rId79"/>
    <p:sldId id="353" r:id="rId80"/>
    <p:sldId id="350" r:id="rId81"/>
    <p:sldId id="351" r:id="rId82"/>
    <p:sldId id="355" r:id="rId83"/>
    <p:sldId id="356" r:id="rId84"/>
    <p:sldId id="357" r:id="rId85"/>
    <p:sldId id="358" r:id="rId86"/>
    <p:sldId id="359" r:id="rId87"/>
    <p:sldId id="360" r:id="rId88"/>
    <p:sldId id="361" r:id="rId89"/>
    <p:sldId id="354"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p:restoredTop sz="95952"/>
  </p:normalViewPr>
  <p:slideViewPr>
    <p:cSldViewPr snapToGrid="0">
      <p:cViewPr varScale="1">
        <p:scale>
          <a:sx n="98" d="100"/>
          <a:sy n="98" d="100"/>
        </p:scale>
        <p:origin x="984"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1/23/25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1/23/25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1/23/25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1/23/25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1/23/25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pixabay.com/en/banner-header-tartan-scottish-15578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p:txBody>
          <a:bodyPr/>
          <a:lstStyle/>
          <a:p>
            <a:r>
              <a:rPr lang="en-US" dirty="0"/>
              <a:t>World Book Day </a:t>
            </a:r>
            <a:r>
              <a:rPr lang="en-US" dirty="0" err="1"/>
              <a:t>KidLit</a:t>
            </a:r>
            <a:r>
              <a:rPr lang="en-US" dirty="0"/>
              <a:t> Scotland Quiz</a:t>
            </a:r>
          </a:p>
        </p:txBody>
      </p:sp>
      <p:sp>
        <p:nvSpPr>
          <p:cNvPr id="3" name="Subtitle 2">
            <a:extLst>
              <a:ext uri="{FF2B5EF4-FFF2-40B4-BE49-F238E27FC236}">
                <a16:creationId xmlns:a16="http://schemas.microsoft.com/office/drawing/2014/main" id="{54609490-25B9-B732-5589-2869956FEFD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812213" y="512170"/>
            <a:ext cx="3136900" cy="3136900"/>
          </a:xfrm>
          <a:prstGeom prst="rect">
            <a:avLst/>
          </a:prstGeom>
        </p:spPr>
      </p:pic>
      <p:pic>
        <p:nvPicPr>
          <p:cNvPr id="14" name="Picture 13">
            <a:extLst>
              <a:ext uri="{FF2B5EF4-FFF2-40B4-BE49-F238E27FC236}">
                <a16:creationId xmlns:a16="http://schemas.microsoft.com/office/drawing/2014/main" id="{9A5A28DA-E696-B71B-791A-43F9FE327F3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055641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Q8: </a:t>
            </a:r>
            <a:r>
              <a:rPr lang="en-GB" sz="4000" dirty="0"/>
              <a:t>What was the name of the famous battle that was fought near Inverness in 1746? </a:t>
            </a:r>
            <a:br>
              <a:rPr lang="en-GB" sz="4000" dirty="0"/>
            </a:br>
            <a:br>
              <a:rPr lang="en-GB" sz="4000" dirty="0"/>
            </a:br>
            <a:r>
              <a:rPr lang="en-GB" sz="4000" dirty="0"/>
              <a:t>a) Hastings </a:t>
            </a:r>
            <a:br>
              <a:rPr lang="en-GB" sz="4000" dirty="0"/>
            </a:br>
            <a:br>
              <a:rPr lang="en-GB" sz="4000" dirty="0"/>
            </a:br>
            <a:r>
              <a:rPr lang="en-GB" sz="4000" dirty="0"/>
              <a:t>b) Culloden </a:t>
            </a:r>
            <a:br>
              <a:rPr lang="en-GB" sz="4000" dirty="0"/>
            </a:br>
            <a:br>
              <a:rPr lang="en-GB" sz="4000" dirty="0"/>
            </a:br>
            <a:r>
              <a:rPr lang="en-GB" sz="4000" dirty="0"/>
              <a:t>c) Bannockburn</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A572D392-303E-3155-D65E-0961BF54B27C}"/>
              </a:ext>
            </a:extLst>
          </p:cNvPr>
          <p:cNvPicPr>
            <a:picLocks noChangeAspect="1"/>
          </p:cNvPicPr>
          <p:nvPr/>
        </p:nvPicPr>
        <p:blipFill>
          <a:blip r:embed="rId3"/>
          <a:stretch>
            <a:fillRect/>
          </a:stretch>
        </p:blipFill>
        <p:spPr>
          <a:xfrm>
            <a:off x="5620214" y="2008087"/>
            <a:ext cx="3033132" cy="4658623"/>
          </a:xfrm>
          <a:prstGeom prst="rect">
            <a:avLst/>
          </a:prstGeom>
        </p:spPr>
      </p:pic>
    </p:spTree>
    <p:extLst>
      <p:ext uri="{BB962C8B-B14F-4D97-AF65-F5344CB8AC3E}">
        <p14:creationId xmlns:p14="http://schemas.microsoft.com/office/powerpoint/2010/main" val="1307774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Q9</a:t>
            </a:r>
            <a:r>
              <a:rPr lang="en-GB" sz="4000" dirty="0"/>
              <a:t>: In 1996, Scottish scientists cloned the world’s first mammal, named Dolly. What kind of animal was Dolly?</a:t>
            </a:r>
            <a:br>
              <a:rPr lang="en-GB" sz="4000" dirty="0"/>
            </a:br>
            <a:r>
              <a:rPr lang="en-GB" sz="4000" dirty="0"/>
              <a:t>A) a dog          b) a bat      c) a sheep</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C1E8CA54-BE77-DA45-260D-F372EDA86779}"/>
              </a:ext>
            </a:extLst>
          </p:cNvPr>
          <p:cNvPicPr>
            <a:picLocks noChangeAspect="1"/>
          </p:cNvPicPr>
          <p:nvPr/>
        </p:nvPicPr>
        <p:blipFill>
          <a:blip r:embed="rId3"/>
          <a:stretch>
            <a:fillRect/>
          </a:stretch>
        </p:blipFill>
        <p:spPr>
          <a:xfrm>
            <a:off x="4270917" y="3142786"/>
            <a:ext cx="2924097" cy="2924097"/>
          </a:xfrm>
          <a:prstGeom prst="rect">
            <a:avLst/>
          </a:prstGeom>
        </p:spPr>
      </p:pic>
      <p:pic>
        <p:nvPicPr>
          <p:cNvPr id="6" name="Picture 5">
            <a:extLst>
              <a:ext uri="{FF2B5EF4-FFF2-40B4-BE49-F238E27FC236}">
                <a16:creationId xmlns:a16="http://schemas.microsoft.com/office/drawing/2014/main" id="{3C3A7A42-C94F-7332-70ED-440BA889ACF9}"/>
              </a:ext>
            </a:extLst>
          </p:cNvPr>
          <p:cNvPicPr>
            <a:picLocks noChangeAspect="1"/>
          </p:cNvPicPr>
          <p:nvPr/>
        </p:nvPicPr>
        <p:blipFill>
          <a:blip r:embed="rId4"/>
          <a:stretch>
            <a:fillRect/>
          </a:stretch>
        </p:blipFill>
        <p:spPr>
          <a:xfrm>
            <a:off x="7926037" y="3105888"/>
            <a:ext cx="2473711" cy="2995130"/>
          </a:xfrm>
          <a:prstGeom prst="rect">
            <a:avLst/>
          </a:prstGeom>
        </p:spPr>
      </p:pic>
      <p:pic>
        <p:nvPicPr>
          <p:cNvPr id="7" name="Picture 6">
            <a:extLst>
              <a:ext uri="{FF2B5EF4-FFF2-40B4-BE49-F238E27FC236}">
                <a16:creationId xmlns:a16="http://schemas.microsoft.com/office/drawing/2014/main" id="{9CB217E4-208B-2140-0AE9-41F22B45D7B6}"/>
              </a:ext>
            </a:extLst>
          </p:cNvPr>
          <p:cNvPicPr>
            <a:picLocks noChangeAspect="1"/>
          </p:cNvPicPr>
          <p:nvPr/>
        </p:nvPicPr>
        <p:blipFill>
          <a:blip r:embed="rId5"/>
          <a:stretch>
            <a:fillRect/>
          </a:stretch>
        </p:blipFill>
        <p:spPr>
          <a:xfrm>
            <a:off x="533808" y="3105888"/>
            <a:ext cx="3006086" cy="2960995"/>
          </a:xfrm>
          <a:prstGeom prst="rect">
            <a:avLst/>
          </a:prstGeom>
        </p:spPr>
      </p:pic>
      <p:sp>
        <p:nvSpPr>
          <p:cNvPr id="8" name="Oval 7">
            <a:extLst>
              <a:ext uri="{FF2B5EF4-FFF2-40B4-BE49-F238E27FC236}">
                <a16:creationId xmlns:a16="http://schemas.microsoft.com/office/drawing/2014/main" id="{8467324B-A152-9FCA-9246-53543F3F99C1}"/>
              </a:ext>
            </a:extLst>
          </p:cNvPr>
          <p:cNvSpPr/>
          <p:nvPr/>
        </p:nvSpPr>
        <p:spPr>
          <a:xfrm>
            <a:off x="7926037" y="3142786"/>
            <a:ext cx="1496743" cy="914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047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a:xfrm>
            <a:off x="646111" y="452717"/>
            <a:ext cx="9404723" cy="5245555"/>
          </a:xfrm>
        </p:spPr>
        <p:txBody>
          <a:bodyPr/>
          <a:lstStyle/>
          <a:p>
            <a:r>
              <a:rPr lang="en-US" dirty="0"/>
              <a:t>Q10: Robert the Bruce beat King Edward II at which famous battle?</a:t>
            </a:r>
            <a:br>
              <a:rPr lang="en-US" dirty="0"/>
            </a:br>
            <a:br>
              <a:rPr lang="en-US" dirty="0"/>
            </a:br>
            <a:r>
              <a:rPr lang="en-GB" sz="4400" dirty="0"/>
              <a:t>a) Bannockburn </a:t>
            </a:r>
            <a:br>
              <a:rPr lang="en-GB" sz="4400" dirty="0"/>
            </a:br>
            <a:br>
              <a:rPr lang="en-GB" sz="4400" dirty="0"/>
            </a:br>
            <a:r>
              <a:rPr lang="en-GB" sz="4400" dirty="0"/>
              <a:t>b) Flodden </a:t>
            </a:r>
            <a:br>
              <a:rPr lang="en-GB" sz="4400" dirty="0"/>
            </a:br>
            <a:br>
              <a:rPr lang="en-GB" sz="4400" dirty="0"/>
            </a:br>
            <a:r>
              <a:rPr lang="en-GB" sz="4400" dirty="0"/>
              <a:t>c) Largs</a:t>
            </a:r>
            <a:br>
              <a:rPr lang="en-US" dirty="0"/>
            </a:br>
            <a:br>
              <a:rPr lang="en-US" dirty="0"/>
            </a:b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166F4F65-67AE-8F9D-0D26-EFCAF541818A}"/>
              </a:ext>
            </a:extLst>
          </p:cNvPr>
          <p:cNvPicPr>
            <a:picLocks noChangeAspect="1"/>
          </p:cNvPicPr>
          <p:nvPr/>
        </p:nvPicPr>
        <p:blipFill>
          <a:blip r:embed="rId3"/>
          <a:stretch>
            <a:fillRect/>
          </a:stretch>
        </p:blipFill>
        <p:spPr>
          <a:xfrm>
            <a:off x="5686072" y="2324556"/>
            <a:ext cx="4767388" cy="4080727"/>
          </a:xfrm>
          <a:prstGeom prst="rect">
            <a:avLst/>
          </a:prstGeom>
        </p:spPr>
      </p:pic>
    </p:spTree>
    <p:extLst>
      <p:ext uri="{BB962C8B-B14F-4D97-AF65-F5344CB8AC3E}">
        <p14:creationId xmlns:p14="http://schemas.microsoft.com/office/powerpoint/2010/main" val="210396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257737" y="1551610"/>
            <a:ext cx="8325314" cy="3329581"/>
          </a:xfrm>
        </p:spPr>
        <p:txBody>
          <a:bodyPr/>
          <a:lstStyle/>
          <a:p>
            <a:pPr algn="ctr"/>
            <a:r>
              <a:rPr lang="en-US" dirty="0"/>
              <a:t>Round 2</a:t>
            </a:r>
            <a:br>
              <a:rPr lang="en-US" dirty="0"/>
            </a:br>
            <a:r>
              <a:rPr lang="en-US" dirty="0"/>
              <a:t> Scottish </a:t>
            </a:r>
            <a:br>
              <a:rPr lang="en-US" dirty="0"/>
            </a:br>
            <a:r>
              <a:rPr lang="en-US" dirty="0"/>
              <a:t>Creatures: Real and Mythical!</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83051" y="497711"/>
            <a:ext cx="3136900" cy="3136900"/>
          </a:xfrm>
          <a:prstGeom prst="rect">
            <a:avLst/>
          </a:prstGeom>
        </p:spPr>
      </p:pic>
      <p:pic>
        <p:nvPicPr>
          <p:cNvPr id="3" name="Picture 2">
            <a:extLst>
              <a:ext uri="{FF2B5EF4-FFF2-40B4-BE49-F238E27FC236}">
                <a16:creationId xmlns:a16="http://schemas.microsoft.com/office/drawing/2014/main" id="{FDD20A3D-26A2-2FC5-D8C5-367B75A189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2135648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3011-D32D-93EA-DD04-E3A7909BD67D}"/>
              </a:ext>
            </a:extLst>
          </p:cNvPr>
          <p:cNvSpPr>
            <a:spLocks noGrp="1"/>
          </p:cNvSpPr>
          <p:nvPr>
            <p:ph type="title"/>
          </p:nvPr>
        </p:nvSpPr>
        <p:spPr/>
        <p:txBody>
          <a:bodyPr/>
          <a:lstStyle/>
          <a:p>
            <a:r>
              <a:rPr lang="en-US" dirty="0"/>
              <a:t>Q1: Why is the unicorn especially important in Scotland?</a:t>
            </a:r>
          </a:p>
        </p:txBody>
      </p:sp>
      <p:pic>
        <p:nvPicPr>
          <p:cNvPr id="4" name="Picture 3">
            <a:extLst>
              <a:ext uri="{FF2B5EF4-FFF2-40B4-BE49-F238E27FC236}">
                <a16:creationId xmlns:a16="http://schemas.microsoft.com/office/drawing/2014/main" id="{192A38C2-92A2-89DD-596A-79E761B8EA37}"/>
              </a:ext>
            </a:extLst>
          </p:cNvPr>
          <p:cNvPicPr>
            <a:picLocks noChangeAspect="1"/>
          </p:cNvPicPr>
          <p:nvPr/>
        </p:nvPicPr>
        <p:blipFill>
          <a:blip r:embed="rId2"/>
          <a:stretch>
            <a:fillRect/>
          </a:stretch>
        </p:blipFill>
        <p:spPr>
          <a:xfrm>
            <a:off x="3921431" y="1941407"/>
            <a:ext cx="3652735" cy="4561376"/>
          </a:xfrm>
          <a:prstGeom prst="rect">
            <a:avLst/>
          </a:prstGeom>
        </p:spPr>
      </p:pic>
      <p:pic>
        <p:nvPicPr>
          <p:cNvPr id="7" name="Picture 6">
            <a:extLst>
              <a:ext uri="{FF2B5EF4-FFF2-40B4-BE49-F238E27FC236}">
                <a16:creationId xmlns:a16="http://schemas.microsoft.com/office/drawing/2014/main" id="{595B7E67-5BA3-8F11-AF04-7B6A0F6584D8}"/>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210832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76C0-8225-DC02-45B8-4BCC652A39FF}"/>
              </a:ext>
            </a:extLst>
          </p:cNvPr>
          <p:cNvSpPr>
            <a:spLocks noGrp="1"/>
          </p:cNvSpPr>
          <p:nvPr>
            <p:ph type="title"/>
          </p:nvPr>
        </p:nvSpPr>
        <p:spPr/>
        <p:txBody>
          <a:bodyPr/>
          <a:lstStyle/>
          <a:p>
            <a:r>
              <a:rPr lang="en-US" dirty="0"/>
              <a:t>Q2: What sort of animal is Willow?</a:t>
            </a:r>
          </a:p>
        </p:txBody>
      </p:sp>
      <p:sp>
        <p:nvSpPr>
          <p:cNvPr id="3" name="Content Placeholder 2">
            <a:extLst>
              <a:ext uri="{FF2B5EF4-FFF2-40B4-BE49-F238E27FC236}">
                <a16:creationId xmlns:a16="http://schemas.microsoft.com/office/drawing/2014/main" id="{2A7D65C2-4C35-20A4-6DA3-8352794347F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F83F31E-5E61-7411-90F8-8A087EE83B6A}"/>
              </a:ext>
            </a:extLst>
          </p:cNvPr>
          <p:cNvPicPr>
            <a:picLocks noChangeAspect="1"/>
          </p:cNvPicPr>
          <p:nvPr/>
        </p:nvPicPr>
        <p:blipFill>
          <a:blip r:embed="rId2"/>
          <a:stretch>
            <a:fillRect/>
          </a:stretch>
        </p:blipFill>
        <p:spPr>
          <a:xfrm>
            <a:off x="3136329" y="2101850"/>
            <a:ext cx="4490021" cy="3893836"/>
          </a:xfrm>
          <a:prstGeom prst="rect">
            <a:avLst/>
          </a:prstGeom>
        </p:spPr>
      </p:pic>
      <p:sp>
        <p:nvSpPr>
          <p:cNvPr id="8" name="Rectangle 7">
            <a:extLst>
              <a:ext uri="{FF2B5EF4-FFF2-40B4-BE49-F238E27FC236}">
                <a16:creationId xmlns:a16="http://schemas.microsoft.com/office/drawing/2014/main" id="{154CDCC7-154D-7B7F-0A2B-943A39D695CB}"/>
              </a:ext>
            </a:extLst>
          </p:cNvPr>
          <p:cNvSpPr/>
          <p:nvPr/>
        </p:nvSpPr>
        <p:spPr>
          <a:xfrm>
            <a:off x="5220182" y="3556658"/>
            <a:ext cx="2071869" cy="11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6451BBB-F370-0E2F-8A3E-F267CA632CB6}"/>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descr="A black question mark on a white background&#10;&#10;Description automatically generated">
            <a:extLst>
              <a:ext uri="{FF2B5EF4-FFF2-40B4-BE49-F238E27FC236}">
                <a16:creationId xmlns:a16="http://schemas.microsoft.com/office/drawing/2014/main" id="{D0F39A58-759D-DB14-C56A-20B85D9D6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820" y="3854362"/>
            <a:ext cx="592592" cy="592592"/>
          </a:xfrm>
          <a:prstGeom prst="rect">
            <a:avLst/>
          </a:prstGeom>
        </p:spPr>
      </p:pic>
    </p:spTree>
    <p:extLst>
      <p:ext uri="{BB962C8B-B14F-4D97-AF65-F5344CB8AC3E}">
        <p14:creationId xmlns:p14="http://schemas.microsoft.com/office/powerpoint/2010/main" val="128080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71B0-3959-7F83-954D-F493CEEBB74C}"/>
              </a:ext>
            </a:extLst>
          </p:cNvPr>
          <p:cNvSpPr>
            <a:spLocks noGrp="1"/>
          </p:cNvSpPr>
          <p:nvPr>
            <p:ph type="title"/>
          </p:nvPr>
        </p:nvSpPr>
        <p:spPr/>
        <p:txBody>
          <a:bodyPr/>
          <a:lstStyle/>
          <a:p>
            <a:pPr algn="ctr"/>
            <a:r>
              <a:rPr lang="en-US" dirty="0"/>
              <a:t>Q3: Where does this famous monster live?</a:t>
            </a:r>
            <a:br>
              <a:rPr lang="en-US" dirty="0"/>
            </a:br>
            <a:br>
              <a:rPr lang="en-US" dirty="0"/>
            </a:br>
            <a:endParaRPr lang="en-US" dirty="0"/>
          </a:p>
        </p:txBody>
      </p:sp>
      <p:pic>
        <p:nvPicPr>
          <p:cNvPr id="4" name="Picture 3">
            <a:extLst>
              <a:ext uri="{FF2B5EF4-FFF2-40B4-BE49-F238E27FC236}">
                <a16:creationId xmlns:a16="http://schemas.microsoft.com/office/drawing/2014/main" id="{CB2FD3A4-F44B-1189-0833-B0EF67A001BC}"/>
              </a:ext>
            </a:extLst>
          </p:cNvPr>
          <p:cNvPicPr>
            <a:picLocks noChangeAspect="1"/>
          </p:cNvPicPr>
          <p:nvPr/>
        </p:nvPicPr>
        <p:blipFill>
          <a:blip r:embed="rId2"/>
          <a:stretch>
            <a:fillRect/>
          </a:stretch>
        </p:blipFill>
        <p:spPr>
          <a:xfrm>
            <a:off x="1071776" y="1907470"/>
            <a:ext cx="6359762" cy="4501854"/>
          </a:xfrm>
          <a:prstGeom prst="rect">
            <a:avLst/>
          </a:prstGeom>
        </p:spPr>
      </p:pic>
      <p:pic>
        <p:nvPicPr>
          <p:cNvPr id="5" name="Picture 4">
            <a:extLst>
              <a:ext uri="{FF2B5EF4-FFF2-40B4-BE49-F238E27FC236}">
                <a16:creationId xmlns:a16="http://schemas.microsoft.com/office/drawing/2014/main" id="{1233A73B-B646-B7DE-1743-074E2A4E3B8C}"/>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8678FC52-D921-AFF6-D137-208DEE7CAFE2}"/>
              </a:ext>
            </a:extLst>
          </p:cNvPr>
          <p:cNvPicPr>
            <a:picLocks noChangeAspect="1"/>
          </p:cNvPicPr>
          <p:nvPr/>
        </p:nvPicPr>
        <p:blipFill>
          <a:blip r:embed="rId4"/>
          <a:stretch>
            <a:fillRect/>
          </a:stretch>
        </p:blipFill>
        <p:spPr>
          <a:xfrm>
            <a:off x="8069766" y="2406649"/>
            <a:ext cx="2743200" cy="3503495"/>
          </a:xfrm>
          <a:prstGeom prst="rect">
            <a:avLst/>
          </a:prstGeom>
        </p:spPr>
      </p:pic>
      <p:sp>
        <p:nvSpPr>
          <p:cNvPr id="8" name="Rectangle 7">
            <a:extLst>
              <a:ext uri="{FF2B5EF4-FFF2-40B4-BE49-F238E27FC236}">
                <a16:creationId xmlns:a16="http://schemas.microsoft.com/office/drawing/2014/main" id="{B016D5ED-657F-DBFB-D471-9C00B2D57305}"/>
              </a:ext>
            </a:extLst>
          </p:cNvPr>
          <p:cNvSpPr/>
          <p:nvPr/>
        </p:nvSpPr>
        <p:spPr>
          <a:xfrm>
            <a:off x="8318810" y="2798956"/>
            <a:ext cx="1973766" cy="54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question mark on a white background&#10;&#10;Description automatically generated">
            <a:extLst>
              <a:ext uri="{FF2B5EF4-FFF2-40B4-BE49-F238E27FC236}">
                <a16:creationId xmlns:a16="http://schemas.microsoft.com/office/drawing/2014/main" id="{1B267C43-A24B-31DF-21AB-FB193E981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2429" y="2873224"/>
            <a:ext cx="397873" cy="397873"/>
          </a:xfrm>
          <a:prstGeom prst="rect">
            <a:avLst/>
          </a:prstGeom>
        </p:spPr>
      </p:pic>
    </p:spTree>
    <p:extLst>
      <p:ext uri="{BB962C8B-B14F-4D97-AF65-F5344CB8AC3E}">
        <p14:creationId xmlns:p14="http://schemas.microsoft.com/office/powerpoint/2010/main" val="386934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0A2D-1BF9-A08A-E6B7-B1799DB0DE50}"/>
              </a:ext>
            </a:extLst>
          </p:cNvPr>
          <p:cNvSpPr>
            <a:spLocks noGrp="1"/>
          </p:cNvSpPr>
          <p:nvPr>
            <p:ph type="title"/>
          </p:nvPr>
        </p:nvSpPr>
        <p:spPr/>
        <p:txBody>
          <a:bodyPr/>
          <a:lstStyle/>
          <a:p>
            <a:r>
              <a:rPr lang="en-US" dirty="0"/>
              <a:t>Q4: What species of big cat is pictured here?</a:t>
            </a:r>
          </a:p>
        </p:txBody>
      </p:sp>
      <p:pic>
        <p:nvPicPr>
          <p:cNvPr id="11" name="Content Placeholder 10">
            <a:extLst>
              <a:ext uri="{FF2B5EF4-FFF2-40B4-BE49-F238E27FC236}">
                <a16:creationId xmlns:a16="http://schemas.microsoft.com/office/drawing/2014/main" id="{53979743-5209-0856-A363-F39178F16CA1}"/>
              </a:ext>
            </a:extLst>
          </p:cNvPr>
          <p:cNvPicPr>
            <a:picLocks noGrp="1" noChangeAspect="1"/>
          </p:cNvPicPr>
          <p:nvPr>
            <p:ph idx="1"/>
          </p:nvPr>
        </p:nvPicPr>
        <p:blipFill>
          <a:blip r:embed="rId2"/>
          <a:stretch>
            <a:fillRect/>
          </a:stretch>
        </p:blipFill>
        <p:spPr>
          <a:xfrm>
            <a:off x="8155104" y="2209520"/>
            <a:ext cx="2745756" cy="4195762"/>
          </a:xfrm>
        </p:spPr>
      </p:pic>
      <p:pic>
        <p:nvPicPr>
          <p:cNvPr id="5" name="Picture 4">
            <a:extLst>
              <a:ext uri="{FF2B5EF4-FFF2-40B4-BE49-F238E27FC236}">
                <a16:creationId xmlns:a16="http://schemas.microsoft.com/office/drawing/2014/main" id="{550B5DF2-8C2E-E10A-1383-98E1E5FC33E4}"/>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7CF10A1F-9892-1687-9098-6E5483918852}"/>
              </a:ext>
            </a:extLst>
          </p:cNvPr>
          <p:cNvPicPr>
            <a:picLocks noChangeAspect="1"/>
          </p:cNvPicPr>
          <p:nvPr/>
        </p:nvPicPr>
        <p:blipFill>
          <a:blip r:embed="rId4"/>
          <a:stretch>
            <a:fillRect/>
          </a:stretch>
        </p:blipFill>
        <p:spPr>
          <a:xfrm>
            <a:off x="1291140" y="2978335"/>
            <a:ext cx="4804860" cy="3197416"/>
          </a:xfrm>
          <a:prstGeom prst="rect">
            <a:avLst/>
          </a:prstGeom>
        </p:spPr>
      </p:pic>
    </p:spTree>
    <p:extLst>
      <p:ext uri="{BB962C8B-B14F-4D97-AF65-F5344CB8AC3E}">
        <p14:creationId xmlns:p14="http://schemas.microsoft.com/office/powerpoint/2010/main" val="308359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A486-9E4B-5D13-0B49-D580FAD9B549}"/>
              </a:ext>
            </a:extLst>
          </p:cNvPr>
          <p:cNvSpPr>
            <a:spLocks noGrp="1"/>
          </p:cNvSpPr>
          <p:nvPr>
            <p:ph type="title"/>
          </p:nvPr>
        </p:nvSpPr>
        <p:spPr/>
        <p:txBody>
          <a:bodyPr/>
          <a:lstStyle/>
          <a:p>
            <a:r>
              <a:rPr lang="en-US" dirty="0"/>
              <a:t>Q5: Are these birds </a:t>
            </a:r>
            <a:br>
              <a:rPr lang="en-US" dirty="0"/>
            </a:br>
            <a:r>
              <a:rPr lang="en-US" dirty="0"/>
              <a:t>a) penguins   b)puffins  c) parrots</a:t>
            </a:r>
          </a:p>
        </p:txBody>
      </p:sp>
      <p:pic>
        <p:nvPicPr>
          <p:cNvPr id="7" name="Content Placeholder 6">
            <a:extLst>
              <a:ext uri="{FF2B5EF4-FFF2-40B4-BE49-F238E27FC236}">
                <a16:creationId xmlns:a16="http://schemas.microsoft.com/office/drawing/2014/main" id="{97707210-1123-DAB8-0BE7-07A047B1E093}"/>
              </a:ext>
            </a:extLst>
          </p:cNvPr>
          <p:cNvPicPr>
            <a:picLocks noGrp="1" noChangeAspect="1"/>
          </p:cNvPicPr>
          <p:nvPr>
            <p:ph idx="1"/>
          </p:nvPr>
        </p:nvPicPr>
        <p:blipFill>
          <a:blip r:embed="rId2"/>
          <a:stretch>
            <a:fillRect/>
          </a:stretch>
        </p:blipFill>
        <p:spPr>
          <a:xfrm>
            <a:off x="5536938" y="2052779"/>
            <a:ext cx="3465092" cy="4195479"/>
          </a:xfrm>
        </p:spPr>
      </p:pic>
      <p:pic>
        <p:nvPicPr>
          <p:cNvPr id="4" name="Picture 3">
            <a:extLst>
              <a:ext uri="{FF2B5EF4-FFF2-40B4-BE49-F238E27FC236}">
                <a16:creationId xmlns:a16="http://schemas.microsoft.com/office/drawing/2014/main" id="{BA4D180E-3A8F-97F5-98AA-485CB04EEA01}"/>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7D989F7E-BC32-0BAA-159E-FD6E99AEB586}"/>
              </a:ext>
            </a:extLst>
          </p:cNvPr>
          <p:cNvPicPr>
            <a:picLocks noChangeAspect="1"/>
          </p:cNvPicPr>
          <p:nvPr/>
        </p:nvPicPr>
        <p:blipFill>
          <a:blip r:embed="rId4"/>
          <a:stretch>
            <a:fillRect/>
          </a:stretch>
        </p:blipFill>
        <p:spPr>
          <a:xfrm>
            <a:off x="1194681" y="2052779"/>
            <a:ext cx="3465093" cy="4195480"/>
          </a:xfrm>
          <a:prstGeom prst="rect">
            <a:avLst/>
          </a:prstGeom>
        </p:spPr>
      </p:pic>
    </p:spTree>
    <p:extLst>
      <p:ext uri="{BB962C8B-B14F-4D97-AF65-F5344CB8AC3E}">
        <p14:creationId xmlns:p14="http://schemas.microsoft.com/office/powerpoint/2010/main" val="320966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1EA5-989E-1843-B118-565EC141AC45}"/>
              </a:ext>
            </a:extLst>
          </p:cNvPr>
          <p:cNvSpPr>
            <a:spLocks noGrp="1"/>
          </p:cNvSpPr>
          <p:nvPr>
            <p:ph type="title"/>
          </p:nvPr>
        </p:nvSpPr>
        <p:spPr/>
        <p:txBody>
          <a:bodyPr/>
          <a:lstStyle/>
          <a:p>
            <a:r>
              <a:rPr lang="en-US" dirty="0"/>
              <a:t>Q6: Why should you never touch a Kelpie?</a:t>
            </a:r>
          </a:p>
        </p:txBody>
      </p:sp>
      <p:sp>
        <p:nvSpPr>
          <p:cNvPr id="3" name="Content Placeholder 2">
            <a:extLst>
              <a:ext uri="{FF2B5EF4-FFF2-40B4-BE49-F238E27FC236}">
                <a16:creationId xmlns:a16="http://schemas.microsoft.com/office/drawing/2014/main" id="{C3785C76-0723-93C0-EDEE-652DBDEB1AB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9CA8B67-C0B7-CD7D-675B-EE910866D70F}"/>
              </a:ext>
            </a:extLst>
          </p:cNvPr>
          <p:cNvPicPr>
            <a:picLocks noChangeAspect="1"/>
          </p:cNvPicPr>
          <p:nvPr/>
        </p:nvPicPr>
        <p:blipFill>
          <a:blip r:embed="rId2"/>
          <a:stretch>
            <a:fillRect/>
          </a:stretch>
        </p:blipFill>
        <p:spPr>
          <a:xfrm>
            <a:off x="1924234" y="1954174"/>
            <a:ext cx="3364057" cy="4491190"/>
          </a:xfrm>
          <a:prstGeom prst="rect">
            <a:avLst/>
          </a:prstGeom>
        </p:spPr>
      </p:pic>
      <p:pic>
        <p:nvPicPr>
          <p:cNvPr id="5" name="Picture 4">
            <a:extLst>
              <a:ext uri="{FF2B5EF4-FFF2-40B4-BE49-F238E27FC236}">
                <a16:creationId xmlns:a16="http://schemas.microsoft.com/office/drawing/2014/main" id="{BE67BA37-09D9-CC4D-DD83-99DB7C888728}"/>
              </a:ext>
            </a:extLst>
          </p:cNvPr>
          <p:cNvPicPr>
            <a:picLocks noChangeAspect="1"/>
          </p:cNvPicPr>
          <p:nvPr/>
        </p:nvPicPr>
        <p:blipFill>
          <a:blip r:embed="rId3"/>
          <a:stretch>
            <a:fillRect/>
          </a:stretch>
        </p:blipFill>
        <p:spPr>
          <a:xfrm>
            <a:off x="6109212" y="1914925"/>
            <a:ext cx="3133940" cy="4569688"/>
          </a:xfrm>
          <a:prstGeom prst="rect">
            <a:avLst/>
          </a:prstGeom>
        </p:spPr>
      </p:pic>
      <p:pic>
        <p:nvPicPr>
          <p:cNvPr id="6" name="Picture 5">
            <a:extLst>
              <a:ext uri="{FF2B5EF4-FFF2-40B4-BE49-F238E27FC236}">
                <a16:creationId xmlns:a16="http://schemas.microsoft.com/office/drawing/2014/main" id="{BB742A2D-A3FC-4066-D227-2DC6E0326F7C}"/>
              </a:ext>
            </a:extLst>
          </p:cNvPr>
          <p:cNvPicPr>
            <a:picLocks noChangeAspect="1"/>
          </p:cNvPicPr>
          <p:nvPr/>
        </p:nvPicPr>
        <p:blipFill>
          <a:blip r:embed="rId4"/>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96597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292642" y="1360519"/>
            <a:ext cx="8825658" cy="3329581"/>
          </a:xfrm>
        </p:spPr>
        <p:txBody>
          <a:bodyPr/>
          <a:lstStyle/>
          <a:p>
            <a:pPr algn="ctr"/>
            <a:r>
              <a:rPr lang="en-US" dirty="0"/>
              <a:t>Round 1</a:t>
            </a:r>
            <a:br>
              <a:rPr lang="en-US" dirty="0"/>
            </a:br>
            <a:r>
              <a:rPr lang="en-US" dirty="0"/>
              <a:t> Scottish History</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762458" y="500920"/>
            <a:ext cx="3136900" cy="3136900"/>
          </a:xfrm>
          <a:prstGeom prst="rect">
            <a:avLst/>
          </a:prstGeom>
        </p:spPr>
      </p:pic>
      <p:pic>
        <p:nvPicPr>
          <p:cNvPr id="3" name="Picture 2">
            <a:extLst>
              <a:ext uri="{FF2B5EF4-FFF2-40B4-BE49-F238E27FC236}">
                <a16:creationId xmlns:a16="http://schemas.microsoft.com/office/drawing/2014/main" id="{8F474598-9351-6CB9-DE3C-4403C181DA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7376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p:txBody>
          <a:bodyPr/>
          <a:lstStyle/>
          <a:p>
            <a:r>
              <a:rPr lang="en-US" dirty="0"/>
              <a:t>Q7: Why are red squirrels in trouble in Scotland?</a:t>
            </a:r>
          </a:p>
        </p:txBody>
      </p:sp>
      <p:pic>
        <p:nvPicPr>
          <p:cNvPr id="8" name="Content Placeholder 7">
            <a:extLst>
              <a:ext uri="{FF2B5EF4-FFF2-40B4-BE49-F238E27FC236}">
                <a16:creationId xmlns:a16="http://schemas.microsoft.com/office/drawing/2014/main" id="{59505EBB-116A-03FB-1F14-DEF3B054115C}"/>
              </a:ext>
            </a:extLst>
          </p:cNvPr>
          <p:cNvPicPr>
            <a:picLocks noGrp="1" noChangeAspect="1"/>
          </p:cNvPicPr>
          <p:nvPr>
            <p:ph idx="1"/>
          </p:nvPr>
        </p:nvPicPr>
        <p:blipFill>
          <a:blip r:embed="rId2"/>
          <a:stretch>
            <a:fillRect/>
          </a:stretch>
        </p:blipFill>
        <p:spPr>
          <a:xfrm>
            <a:off x="5142273" y="2426126"/>
            <a:ext cx="4179355" cy="3624420"/>
          </a:xfrm>
        </p:spPr>
      </p:pic>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3"/>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ABCBCB83-247A-44E0-0F6E-BAA24A3CA7EC}"/>
              </a:ext>
            </a:extLst>
          </p:cNvPr>
          <p:cNvPicPr>
            <a:picLocks noChangeAspect="1"/>
          </p:cNvPicPr>
          <p:nvPr/>
        </p:nvPicPr>
        <p:blipFill>
          <a:blip r:embed="rId4"/>
          <a:stretch>
            <a:fillRect/>
          </a:stretch>
        </p:blipFill>
        <p:spPr>
          <a:xfrm>
            <a:off x="1842298" y="2052778"/>
            <a:ext cx="2756597" cy="4195481"/>
          </a:xfrm>
          <a:prstGeom prst="rect">
            <a:avLst/>
          </a:prstGeom>
        </p:spPr>
      </p:pic>
    </p:spTree>
    <p:extLst>
      <p:ext uri="{BB962C8B-B14F-4D97-AF65-F5344CB8AC3E}">
        <p14:creationId xmlns:p14="http://schemas.microsoft.com/office/powerpoint/2010/main" val="1348478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A35-09B4-37D6-DDD0-D2DEBF961ED4}"/>
              </a:ext>
            </a:extLst>
          </p:cNvPr>
          <p:cNvSpPr>
            <a:spLocks noGrp="1"/>
          </p:cNvSpPr>
          <p:nvPr>
            <p:ph type="title"/>
          </p:nvPr>
        </p:nvSpPr>
        <p:spPr/>
        <p:txBody>
          <a:bodyPr/>
          <a:lstStyle/>
          <a:p>
            <a:r>
              <a:rPr lang="en-US" dirty="0"/>
              <a:t>Q8: What’s the name of this famous dog from Edinburgh?</a:t>
            </a:r>
          </a:p>
        </p:txBody>
      </p:sp>
      <p:pic>
        <p:nvPicPr>
          <p:cNvPr id="5" name="Content Placeholder 4">
            <a:extLst>
              <a:ext uri="{FF2B5EF4-FFF2-40B4-BE49-F238E27FC236}">
                <a16:creationId xmlns:a16="http://schemas.microsoft.com/office/drawing/2014/main" id="{ACFC7E12-E726-2007-BB04-229F2A2EAE67}"/>
              </a:ext>
            </a:extLst>
          </p:cNvPr>
          <p:cNvPicPr>
            <a:picLocks noGrp="1" noChangeAspect="1"/>
          </p:cNvPicPr>
          <p:nvPr>
            <p:ph idx="1"/>
          </p:nvPr>
        </p:nvPicPr>
        <p:blipFill>
          <a:blip r:embed="rId2"/>
          <a:stretch>
            <a:fillRect/>
          </a:stretch>
        </p:blipFill>
        <p:spPr>
          <a:xfrm>
            <a:off x="6096000" y="2379674"/>
            <a:ext cx="3301055" cy="3909987"/>
          </a:xfrm>
        </p:spPr>
      </p:pic>
      <p:sp>
        <p:nvSpPr>
          <p:cNvPr id="6" name="Rectangle 5">
            <a:extLst>
              <a:ext uri="{FF2B5EF4-FFF2-40B4-BE49-F238E27FC236}">
                <a16:creationId xmlns:a16="http://schemas.microsoft.com/office/drawing/2014/main" id="{36566B4D-9FDB-ED79-2999-E9EF3C12B659}"/>
              </a:ext>
            </a:extLst>
          </p:cNvPr>
          <p:cNvSpPr/>
          <p:nvPr/>
        </p:nvSpPr>
        <p:spPr>
          <a:xfrm>
            <a:off x="6308203" y="2379674"/>
            <a:ext cx="2129742" cy="803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3A0D65-DF40-BE29-7401-598C0E14269B}"/>
              </a:ext>
            </a:extLst>
          </p:cNvPr>
          <p:cNvPicPr>
            <a:picLocks noChangeAspect="1"/>
          </p:cNvPicPr>
          <p:nvPr/>
        </p:nvPicPr>
        <p:blipFill>
          <a:blip r:embed="rId3"/>
          <a:stretch>
            <a:fillRect/>
          </a:stretch>
        </p:blipFill>
        <p:spPr>
          <a:xfrm>
            <a:off x="1948858" y="2209770"/>
            <a:ext cx="2764761" cy="4079891"/>
          </a:xfrm>
          <a:prstGeom prst="rect">
            <a:avLst/>
          </a:prstGeom>
        </p:spPr>
      </p:pic>
      <p:pic>
        <p:nvPicPr>
          <p:cNvPr id="8" name="Picture 7">
            <a:extLst>
              <a:ext uri="{FF2B5EF4-FFF2-40B4-BE49-F238E27FC236}">
                <a16:creationId xmlns:a16="http://schemas.microsoft.com/office/drawing/2014/main" id="{F92135CB-9192-2A18-F61A-F0739FD5DE88}"/>
              </a:ext>
            </a:extLst>
          </p:cNvPr>
          <p:cNvPicPr>
            <a:picLocks noChangeAspect="1"/>
          </p:cNvPicPr>
          <p:nvPr/>
        </p:nvPicPr>
        <p:blipFill>
          <a:blip r:embed="rId4"/>
          <a:stretch>
            <a:fillRect/>
          </a:stretch>
        </p:blipFill>
        <p:spPr>
          <a:xfrm>
            <a:off x="10049851" y="452717"/>
            <a:ext cx="1360609" cy="1360609"/>
          </a:xfrm>
          <a:prstGeom prst="rect">
            <a:avLst/>
          </a:prstGeom>
        </p:spPr>
      </p:pic>
      <p:pic>
        <p:nvPicPr>
          <p:cNvPr id="3" name="Picture 2" descr="A black question mark on a white background&#10;&#10;Description automatically generated">
            <a:extLst>
              <a:ext uri="{FF2B5EF4-FFF2-40B4-BE49-F238E27FC236}">
                <a16:creationId xmlns:a16="http://schemas.microsoft.com/office/drawing/2014/main" id="{F3535C63-04D5-49F2-7667-BC68264E0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935" y="2485060"/>
            <a:ext cx="592592" cy="592592"/>
          </a:xfrm>
          <a:prstGeom prst="rect">
            <a:avLst/>
          </a:prstGeom>
        </p:spPr>
      </p:pic>
    </p:spTree>
    <p:extLst>
      <p:ext uri="{BB962C8B-B14F-4D97-AF65-F5344CB8AC3E}">
        <p14:creationId xmlns:p14="http://schemas.microsoft.com/office/powerpoint/2010/main" val="45485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p:txBody>
          <a:bodyPr/>
          <a:lstStyle/>
          <a:p>
            <a:r>
              <a:rPr lang="en-US" dirty="0"/>
              <a:t>Q9: What are the names of these cute Scottish cats?</a:t>
            </a:r>
          </a:p>
        </p:txBody>
      </p:sp>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3" name="Picture 2">
            <a:extLst>
              <a:ext uri="{FF2B5EF4-FFF2-40B4-BE49-F238E27FC236}">
                <a16:creationId xmlns:a16="http://schemas.microsoft.com/office/drawing/2014/main" id="{0A992100-E842-2F03-3C49-A85A56D46395}"/>
              </a:ext>
            </a:extLst>
          </p:cNvPr>
          <p:cNvPicPr>
            <a:picLocks noChangeAspect="1"/>
          </p:cNvPicPr>
          <p:nvPr/>
        </p:nvPicPr>
        <p:blipFill>
          <a:blip r:embed="rId3"/>
          <a:stretch>
            <a:fillRect/>
          </a:stretch>
        </p:blipFill>
        <p:spPr>
          <a:xfrm>
            <a:off x="1180008" y="2061883"/>
            <a:ext cx="3800474" cy="4343399"/>
          </a:xfrm>
          <a:prstGeom prst="rect">
            <a:avLst/>
          </a:prstGeom>
        </p:spPr>
      </p:pic>
      <p:pic>
        <p:nvPicPr>
          <p:cNvPr id="5" name="Picture 4">
            <a:extLst>
              <a:ext uri="{FF2B5EF4-FFF2-40B4-BE49-F238E27FC236}">
                <a16:creationId xmlns:a16="http://schemas.microsoft.com/office/drawing/2014/main" id="{BCC7C6C2-86C6-4A36-B8CD-7A9C0428767A}"/>
              </a:ext>
            </a:extLst>
          </p:cNvPr>
          <p:cNvPicPr>
            <a:picLocks noChangeAspect="1"/>
          </p:cNvPicPr>
          <p:nvPr/>
        </p:nvPicPr>
        <p:blipFill>
          <a:blip r:embed="rId4"/>
          <a:stretch>
            <a:fillRect/>
          </a:stretch>
        </p:blipFill>
        <p:spPr>
          <a:xfrm>
            <a:off x="5611078" y="2421563"/>
            <a:ext cx="5400914" cy="3823119"/>
          </a:xfrm>
          <a:prstGeom prst="rect">
            <a:avLst/>
          </a:prstGeom>
        </p:spPr>
      </p:pic>
    </p:spTree>
    <p:extLst>
      <p:ext uri="{BB962C8B-B14F-4D97-AF65-F5344CB8AC3E}">
        <p14:creationId xmlns:p14="http://schemas.microsoft.com/office/powerpoint/2010/main" val="454940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8D0B-BCEA-C045-AFF4-3165889D6CB8}"/>
              </a:ext>
            </a:extLst>
          </p:cNvPr>
          <p:cNvSpPr>
            <a:spLocks noGrp="1"/>
          </p:cNvSpPr>
          <p:nvPr>
            <p:ph type="title"/>
          </p:nvPr>
        </p:nvSpPr>
        <p:spPr>
          <a:xfrm>
            <a:off x="77119" y="452718"/>
            <a:ext cx="9973716" cy="1400530"/>
          </a:xfrm>
        </p:spPr>
        <p:txBody>
          <a:bodyPr/>
          <a:lstStyle/>
          <a:p>
            <a:r>
              <a:rPr lang="en-US" dirty="0"/>
              <a:t>Q 10: These books feature the same mythical creature. What’s its name?</a:t>
            </a:r>
          </a:p>
        </p:txBody>
      </p:sp>
      <p:sp>
        <p:nvSpPr>
          <p:cNvPr id="3" name="Content Placeholder 2">
            <a:extLst>
              <a:ext uri="{FF2B5EF4-FFF2-40B4-BE49-F238E27FC236}">
                <a16:creationId xmlns:a16="http://schemas.microsoft.com/office/drawing/2014/main" id="{C5CD5877-D7CF-0965-578E-2E52D12DF39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A76B88E-FA90-6999-605E-344F02202EB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3639400C-FCBC-E1AA-4C4B-00879AFF54C8}"/>
              </a:ext>
            </a:extLst>
          </p:cNvPr>
          <p:cNvPicPr>
            <a:picLocks noChangeAspect="1"/>
          </p:cNvPicPr>
          <p:nvPr/>
        </p:nvPicPr>
        <p:blipFill>
          <a:blip r:embed="rId3"/>
          <a:stretch>
            <a:fillRect/>
          </a:stretch>
        </p:blipFill>
        <p:spPr>
          <a:xfrm>
            <a:off x="6284521" y="2228671"/>
            <a:ext cx="2837445" cy="4334118"/>
          </a:xfrm>
          <a:prstGeom prst="rect">
            <a:avLst/>
          </a:prstGeom>
        </p:spPr>
      </p:pic>
      <p:pic>
        <p:nvPicPr>
          <p:cNvPr id="7" name="Picture 6">
            <a:extLst>
              <a:ext uri="{FF2B5EF4-FFF2-40B4-BE49-F238E27FC236}">
                <a16:creationId xmlns:a16="http://schemas.microsoft.com/office/drawing/2014/main" id="{4FE5EEBF-5353-3413-A4FB-7D3FC82ED204}"/>
              </a:ext>
            </a:extLst>
          </p:cNvPr>
          <p:cNvPicPr>
            <a:picLocks noChangeAspect="1"/>
          </p:cNvPicPr>
          <p:nvPr/>
        </p:nvPicPr>
        <p:blipFill>
          <a:blip r:embed="rId4"/>
          <a:stretch>
            <a:fillRect/>
          </a:stretch>
        </p:blipFill>
        <p:spPr>
          <a:xfrm>
            <a:off x="2021749" y="2271453"/>
            <a:ext cx="3130474" cy="4195480"/>
          </a:xfrm>
          <a:prstGeom prst="rect">
            <a:avLst/>
          </a:prstGeom>
        </p:spPr>
      </p:pic>
      <p:sp>
        <p:nvSpPr>
          <p:cNvPr id="8" name="Rectangle 7">
            <a:extLst>
              <a:ext uri="{FF2B5EF4-FFF2-40B4-BE49-F238E27FC236}">
                <a16:creationId xmlns:a16="http://schemas.microsoft.com/office/drawing/2014/main" id="{DF9F5AF4-FB40-F528-9434-5E38618B9880}"/>
              </a:ext>
            </a:extLst>
          </p:cNvPr>
          <p:cNvSpPr/>
          <p:nvPr/>
        </p:nvSpPr>
        <p:spPr>
          <a:xfrm>
            <a:off x="2721166" y="3999123"/>
            <a:ext cx="1762699" cy="793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A3C8B2-8ED6-8DB6-A8A8-90B5D1E3967C}"/>
              </a:ext>
            </a:extLst>
          </p:cNvPr>
          <p:cNvSpPr/>
          <p:nvPr/>
        </p:nvSpPr>
        <p:spPr>
          <a:xfrm>
            <a:off x="6940627" y="3429000"/>
            <a:ext cx="749146" cy="404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question mark on a white background&#10;&#10;Description automatically generated">
            <a:extLst>
              <a:ext uri="{FF2B5EF4-FFF2-40B4-BE49-F238E27FC236}">
                <a16:creationId xmlns:a16="http://schemas.microsoft.com/office/drawing/2014/main" id="{E825DD94-DB96-233C-0FF2-D3DB3D9F4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621" y="4099434"/>
            <a:ext cx="592592" cy="592592"/>
          </a:xfrm>
          <a:prstGeom prst="rect">
            <a:avLst/>
          </a:prstGeom>
        </p:spPr>
      </p:pic>
      <p:pic>
        <p:nvPicPr>
          <p:cNvPr id="10" name="Picture 9" descr="A black question mark on a white background&#10;&#10;Description automatically generated">
            <a:extLst>
              <a:ext uri="{FF2B5EF4-FFF2-40B4-BE49-F238E27FC236}">
                <a16:creationId xmlns:a16="http://schemas.microsoft.com/office/drawing/2014/main" id="{C8100BA2-53E3-391A-87D4-946A390FC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188" y="3468423"/>
            <a:ext cx="326023" cy="326023"/>
          </a:xfrm>
          <a:prstGeom prst="rect">
            <a:avLst/>
          </a:prstGeom>
        </p:spPr>
      </p:pic>
    </p:spTree>
    <p:extLst>
      <p:ext uri="{BB962C8B-B14F-4D97-AF65-F5344CB8AC3E}">
        <p14:creationId xmlns:p14="http://schemas.microsoft.com/office/powerpoint/2010/main" val="67646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583455" y="533400"/>
            <a:ext cx="8825658" cy="4306229"/>
          </a:xfrm>
        </p:spPr>
        <p:txBody>
          <a:bodyPr/>
          <a:lstStyle/>
          <a:p>
            <a:pPr algn="ctr"/>
            <a:r>
              <a:rPr lang="en-US" dirty="0"/>
              <a:t>Round 3 </a:t>
            </a:r>
            <a:br>
              <a:rPr lang="en-US" dirty="0"/>
            </a:br>
            <a:r>
              <a:rPr lang="en-US" dirty="0"/>
              <a:t>Picture Books:</a:t>
            </a:r>
            <a:br>
              <a:rPr lang="en-US" dirty="0"/>
            </a:br>
            <a:r>
              <a:rPr lang="en-US" dirty="0"/>
              <a:t>What’s Missing?</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671287" y="292100"/>
            <a:ext cx="3136900" cy="3136900"/>
          </a:xfrm>
          <a:prstGeom prst="rect">
            <a:avLst/>
          </a:prstGeom>
        </p:spPr>
      </p:pic>
      <p:pic>
        <p:nvPicPr>
          <p:cNvPr id="3" name="Picture 2">
            <a:extLst>
              <a:ext uri="{FF2B5EF4-FFF2-40B4-BE49-F238E27FC236}">
                <a16:creationId xmlns:a16="http://schemas.microsoft.com/office/drawing/2014/main" id="{A20DC718-72AA-0E06-FEA2-EC70AF53B8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177602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 What’s missing from the cover of </a:t>
            </a:r>
            <a:r>
              <a:rPr lang="en-US" dirty="0" err="1"/>
              <a:t>Greyfriar’s</a:t>
            </a:r>
            <a:r>
              <a:rPr lang="en-US" dirty="0"/>
              <a:t> Bobby?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F4387CCE-E4F6-57F9-6206-99A38501B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928180" y="1853248"/>
            <a:ext cx="5668494" cy="48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861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Q2: What’s missing from the cover of Hello Scottish Animals!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04CA6159-5A9A-9A7E-3F75-6DC13F1F9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78639" y="1813326"/>
            <a:ext cx="4834721" cy="483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8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Q3: What’s missing from the cover of Grizzly Ben?</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20BD7939-14CE-4FAE-C6CA-C91BB10D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583151" y="1648754"/>
            <a:ext cx="5013585" cy="501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0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Q4: What’s missing from the cover </a:t>
            </a:r>
            <a:br>
              <a:rPr lang="en-US" dirty="0"/>
            </a:br>
            <a:r>
              <a:rPr lang="en-US" dirty="0"/>
              <a:t>of Mack and the Missing Cheese?</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83496E54-A463-CE55-DB98-B2E340BEB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12995" y="1886711"/>
            <a:ext cx="4202532" cy="462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8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Q5: What’s missing from the cover</a:t>
            </a:r>
            <a:br>
              <a:rPr lang="en-US" dirty="0"/>
            </a:br>
            <a:r>
              <a:rPr lang="en-US" dirty="0"/>
              <a:t>of </a:t>
            </a:r>
            <a:r>
              <a:rPr lang="en-US" dirty="0" err="1"/>
              <a:t>Wheesht</a:t>
            </a:r>
            <a:r>
              <a:rPr lang="en-US" dirty="0"/>
              <a:t>!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2F093BB6-1CDB-9C7C-11E2-38F810B9F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416451" y="1566220"/>
            <a:ext cx="4839061" cy="483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4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4E74B-0B86-5525-443E-5A25B3DF0490}"/>
              </a:ext>
            </a:extLst>
          </p:cNvPr>
          <p:cNvSpPr>
            <a:spLocks noGrp="1"/>
          </p:cNvSpPr>
          <p:nvPr>
            <p:ph type="title"/>
          </p:nvPr>
        </p:nvSpPr>
        <p:spPr/>
        <p:txBody>
          <a:bodyPr/>
          <a:lstStyle/>
          <a:p>
            <a:r>
              <a:rPr lang="en-US" dirty="0"/>
              <a:t>Q1</a:t>
            </a:r>
            <a:r>
              <a:rPr lang="en-GB" sz="4000" dirty="0"/>
              <a:t>: Which Scottish Queen was crowned when only a 9-month-old baby in 1542?</a:t>
            </a:r>
            <a:br>
              <a:rPr lang="en-GB" sz="4000" dirty="0"/>
            </a:br>
            <a:endParaRPr lang="en-US" dirty="0"/>
          </a:p>
        </p:txBody>
      </p:sp>
      <p:pic>
        <p:nvPicPr>
          <p:cNvPr id="4" name="Picture 3">
            <a:extLst>
              <a:ext uri="{FF2B5EF4-FFF2-40B4-BE49-F238E27FC236}">
                <a16:creationId xmlns:a16="http://schemas.microsoft.com/office/drawing/2014/main" id="{2BB91973-5D04-A204-F094-1F97BBB116AD}"/>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413AD2E7-264A-3ABA-3BDC-9F54D86822B2}"/>
              </a:ext>
            </a:extLst>
          </p:cNvPr>
          <p:cNvPicPr>
            <a:picLocks noChangeAspect="1"/>
          </p:cNvPicPr>
          <p:nvPr/>
        </p:nvPicPr>
        <p:blipFill>
          <a:blip r:embed="rId3"/>
          <a:stretch>
            <a:fillRect/>
          </a:stretch>
        </p:blipFill>
        <p:spPr>
          <a:xfrm>
            <a:off x="3582793" y="2493692"/>
            <a:ext cx="4490689" cy="3825402"/>
          </a:xfrm>
          <a:prstGeom prst="rect">
            <a:avLst/>
          </a:prstGeom>
        </p:spPr>
      </p:pic>
      <p:sp>
        <p:nvSpPr>
          <p:cNvPr id="6" name="Rectangle 5">
            <a:extLst>
              <a:ext uri="{FF2B5EF4-FFF2-40B4-BE49-F238E27FC236}">
                <a16:creationId xmlns:a16="http://schemas.microsoft.com/office/drawing/2014/main" id="{E1E98F22-D9D6-A921-57E6-254F43A30E58}"/>
              </a:ext>
            </a:extLst>
          </p:cNvPr>
          <p:cNvSpPr/>
          <p:nvPr/>
        </p:nvSpPr>
        <p:spPr>
          <a:xfrm>
            <a:off x="5422044" y="2690648"/>
            <a:ext cx="1840604" cy="55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09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Q6: What’s missing from the cover of Colin and Lee Carrot and Pea?</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5F9FD89D-0DE6-D20F-0995-1081A2876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40972" y="2009147"/>
            <a:ext cx="4396135" cy="439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5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Q7: What’s missing from the cover</a:t>
            </a:r>
            <a:br>
              <a:rPr lang="en-US" dirty="0"/>
            </a:br>
            <a:r>
              <a:rPr lang="en-US" dirty="0"/>
              <a:t>of There’s A Bear on My Chair?</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6E6643AE-7C4C-D755-F943-255B3ED42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200399" y="1888239"/>
            <a:ext cx="4737654" cy="476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54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Q8: What’s missing from the cover</a:t>
            </a:r>
            <a:br>
              <a:rPr lang="en-US" dirty="0"/>
            </a:br>
            <a:r>
              <a:rPr lang="en-US" dirty="0"/>
              <a:t>of What’s the Time, </a:t>
            </a:r>
            <a:r>
              <a:rPr lang="en-US" dirty="0" err="1"/>
              <a:t>Mr</a:t>
            </a:r>
            <a:r>
              <a:rPr lang="en-US" dirty="0"/>
              <a:t> Wolf?</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B19DB099-1E35-AD70-F475-B56C284AA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26135" y="1973015"/>
            <a:ext cx="5209348" cy="462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426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Q9: What’s missing from the cover</a:t>
            </a:r>
            <a:br>
              <a:rPr lang="en-US" dirty="0"/>
            </a:br>
            <a:r>
              <a:rPr lang="en-US" dirty="0"/>
              <a:t>of Katie Morag Delivers the Mail?</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055C7E7C-AB42-F5F8-4920-798B1CC64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672330" y="2040880"/>
            <a:ext cx="5958714" cy="450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051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Q10: What’s missing from the cover</a:t>
            </a:r>
            <a:br>
              <a:rPr lang="en-US" dirty="0"/>
            </a:br>
            <a:r>
              <a:rPr lang="en-US" dirty="0"/>
              <a:t>of Caterpillar Butterfly?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4">
            <a:extLst>
              <a:ext uri="{FF2B5EF4-FFF2-40B4-BE49-F238E27FC236}">
                <a16:creationId xmlns:a16="http://schemas.microsoft.com/office/drawing/2014/main" id="{1324B9C4-E25F-7D1C-EF60-6B245C8A0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14799" y="1968725"/>
            <a:ext cx="4269775" cy="464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198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640605" y="933450"/>
            <a:ext cx="8825658" cy="3329581"/>
          </a:xfrm>
        </p:spPr>
        <p:txBody>
          <a:bodyPr/>
          <a:lstStyle/>
          <a:p>
            <a:pPr algn="ctr"/>
            <a:r>
              <a:rPr lang="en-US" dirty="0"/>
              <a:t>Round 4</a:t>
            </a:r>
            <a:br>
              <a:rPr lang="en-US" dirty="0"/>
            </a:br>
            <a:r>
              <a:rPr lang="en-US" dirty="0"/>
              <a:t> Titles: Missing Words</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20816" y="486137"/>
            <a:ext cx="3136900" cy="3136900"/>
          </a:xfrm>
          <a:prstGeom prst="rect">
            <a:avLst/>
          </a:prstGeom>
        </p:spPr>
      </p:pic>
      <p:pic>
        <p:nvPicPr>
          <p:cNvPr id="3" name="Picture 2">
            <a:extLst>
              <a:ext uri="{FF2B5EF4-FFF2-40B4-BE49-F238E27FC236}">
                <a16:creationId xmlns:a16="http://schemas.microsoft.com/office/drawing/2014/main" id="{4B4B2304-29DE-6444-9C5C-319BF4E8CD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2518410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4639567" cy="5952565"/>
          </a:xfrm>
        </p:spPr>
        <p:txBody>
          <a:bodyPr/>
          <a:lstStyle/>
          <a:p>
            <a:pPr algn="ctr"/>
            <a:r>
              <a:rPr lang="en-US" dirty="0"/>
              <a:t>Q1: </a:t>
            </a:r>
            <a:r>
              <a:rPr lang="en-GB" sz="4400" dirty="0"/>
              <a:t>Complete </a:t>
            </a:r>
            <a:br>
              <a:rPr lang="en-GB" sz="4400" dirty="0"/>
            </a:br>
            <a:r>
              <a:rPr lang="en-GB" sz="4400" dirty="0"/>
              <a:t>the Title</a:t>
            </a:r>
            <a:r>
              <a:rPr lang="en-US" dirty="0"/>
              <a:t> </a:t>
            </a:r>
            <a:br>
              <a:rPr lang="en-US" dirty="0"/>
            </a:br>
            <a:br>
              <a:rPr lang="en-US" dirty="0"/>
            </a:br>
            <a:r>
              <a:rPr lang="en-GB" sz="4400" dirty="0"/>
              <a:t>Help!</a:t>
            </a:r>
            <a:br>
              <a:rPr lang="en-GB" sz="4400" dirty="0"/>
            </a:br>
            <a:br>
              <a:rPr lang="en-GB" sz="4400" dirty="0"/>
            </a:br>
            <a:r>
              <a:rPr lang="en-GB" sz="4400" dirty="0"/>
              <a:t>I Smell a</a:t>
            </a:r>
            <a:br>
              <a:rPr lang="en-GB" sz="4400" dirty="0"/>
            </a:br>
            <a:r>
              <a:rPr lang="en-GB" sz="5400" dirty="0"/>
              <a:t>- - - - - - -</a:t>
            </a:r>
            <a:br>
              <a:rPr lang="en-GB" sz="5400" dirty="0"/>
            </a:br>
            <a:br>
              <a:rPr lang="en-US" dirty="0"/>
            </a:br>
            <a:br>
              <a:rPr lang="en-US" dirty="0"/>
            </a:br>
            <a:br>
              <a:rPr lang="en-US" dirty="0"/>
            </a:br>
            <a:endParaRPr lang="en-US" dirty="0"/>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with cartoon characters&#10;&#10;Description automatically generated">
            <a:extLst>
              <a:ext uri="{FF2B5EF4-FFF2-40B4-BE49-F238E27FC236}">
                <a16:creationId xmlns:a16="http://schemas.microsoft.com/office/drawing/2014/main" id="{01CDDF2C-8776-D2FC-020D-D2E426E6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297" y="322117"/>
            <a:ext cx="4072086" cy="6213764"/>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9329E889-CDE5-CD73-FCE8-965056778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864" y="2305665"/>
            <a:ext cx="592592" cy="592592"/>
          </a:xfrm>
          <a:prstGeom prst="rect">
            <a:avLst/>
          </a:prstGeom>
        </p:spPr>
      </p:pic>
    </p:spTree>
    <p:extLst>
      <p:ext uri="{BB962C8B-B14F-4D97-AF65-F5344CB8AC3E}">
        <p14:creationId xmlns:p14="http://schemas.microsoft.com/office/powerpoint/2010/main" val="2662825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4539206" cy="5952565"/>
          </a:xfrm>
        </p:spPr>
        <p:txBody>
          <a:bodyPr/>
          <a:lstStyle/>
          <a:p>
            <a:pPr algn="ctr"/>
            <a:r>
              <a:rPr lang="en-US" dirty="0"/>
              <a:t>Q2: </a:t>
            </a:r>
            <a:r>
              <a:rPr lang="en-GB" sz="4000" dirty="0"/>
              <a:t>Complete </a:t>
            </a:r>
            <a:br>
              <a:rPr lang="en-GB" sz="4000" dirty="0"/>
            </a:br>
            <a:r>
              <a:rPr lang="en-GB" sz="4000" dirty="0"/>
              <a:t>the Title</a:t>
            </a:r>
            <a:r>
              <a:rPr lang="en-US" dirty="0"/>
              <a:t> </a:t>
            </a:r>
            <a:br>
              <a:rPr lang="en-US" dirty="0"/>
            </a:br>
            <a:br>
              <a:rPr lang="en-US" dirty="0"/>
            </a:br>
            <a:r>
              <a:rPr lang="en-GB" sz="4000" dirty="0"/>
              <a:t>The</a:t>
            </a:r>
            <a:br>
              <a:rPr lang="en-GB" sz="4000" dirty="0"/>
            </a:br>
            <a:r>
              <a:rPr lang="en-GB" sz="4800" dirty="0"/>
              <a:t>- - - - - - -</a:t>
            </a:r>
            <a:r>
              <a:rPr lang="en-US" dirty="0"/>
              <a:t> </a:t>
            </a:r>
            <a:br>
              <a:rPr lang="en-US" dirty="0"/>
            </a:br>
            <a:r>
              <a:rPr lang="en-US" dirty="0"/>
              <a:t>Detective</a:t>
            </a:r>
            <a:br>
              <a:rPr lang="en-US" dirty="0"/>
            </a:br>
            <a:r>
              <a:rPr lang="en-US" dirty="0"/>
              <a:t>Agency</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book&#10;&#10;Description automatically generated">
            <a:extLst>
              <a:ext uri="{FF2B5EF4-FFF2-40B4-BE49-F238E27FC236}">
                <a16:creationId xmlns:a16="http://schemas.microsoft.com/office/drawing/2014/main" id="{2616422E-16B6-9130-81D6-20C636C71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318" y="452717"/>
            <a:ext cx="4051300" cy="6216650"/>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99E350A4-1818-514E-290B-03CF0F75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193" y="696546"/>
            <a:ext cx="592592" cy="592592"/>
          </a:xfrm>
          <a:prstGeom prst="rect">
            <a:avLst/>
          </a:prstGeom>
        </p:spPr>
      </p:pic>
    </p:spTree>
    <p:extLst>
      <p:ext uri="{BB962C8B-B14F-4D97-AF65-F5344CB8AC3E}">
        <p14:creationId xmlns:p14="http://schemas.microsoft.com/office/powerpoint/2010/main" val="2655821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3981645" cy="5814267"/>
          </a:xfrm>
        </p:spPr>
        <p:txBody>
          <a:bodyPr/>
          <a:lstStyle/>
          <a:p>
            <a:pPr algn="ctr"/>
            <a:r>
              <a:rPr lang="en-US" dirty="0"/>
              <a:t>Q3: Complete</a:t>
            </a:r>
            <a:br>
              <a:rPr lang="en-US" dirty="0"/>
            </a:br>
            <a:r>
              <a:rPr lang="en-US" dirty="0"/>
              <a:t>the title</a:t>
            </a:r>
            <a:br>
              <a:rPr lang="en-US" dirty="0"/>
            </a:br>
            <a:br>
              <a:rPr lang="en-US" dirty="0"/>
            </a:br>
            <a:r>
              <a:rPr lang="en-US" dirty="0"/>
              <a:t>The Wind</a:t>
            </a:r>
            <a:br>
              <a:rPr lang="en-US" dirty="0"/>
            </a:br>
            <a:r>
              <a:rPr lang="en-US" dirty="0"/>
              <a:t> in the</a:t>
            </a:r>
            <a:br>
              <a:rPr lang="en-US" dirty="0"/>
            </a:br>
            <a:r>
              <a:rPr lang="en-US" dirty="0"/>
              <a:t> 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book&#10;&#10;Description automatically generated">
            <a:extLst>
              <a:ext uri="{FF2B5EF4-FFF2-40B4-BE49-F238E27FC236}">
                <a16:creationId xmlns:a16="http://schemas.microsoft.com/office/drawing/2014/main" id="{B3B4927F-9E65-FE20-3D35-A83AC105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13" y="609601"/>
            <a:ext cx="4766477" cy="6048829"/>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CC21C313-4A51-50BC-C9C9-6960BD41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287" y="2052918"/>
            <a:ext cx="592592" cy="592592"/>
          </a:xfrm>
          <a:prstGeom prst="rect">
            <a:avLst/>
          </a:prstGeom>
        </p:spPr>
      </p:pic>
    </p:spTree>
    <p:extLst>
      <p:ext uri="{BB962C8B-B14F-4D97-AF65-F5344CB8AC3E}">
        <p14:creationId xmlns:p14="http://schemas.microsoft.com/office/powerpoint/2010/main" val="1388810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3996872" cy="5814267"/>
          </a:xfrm>
        </p:spPr>
        <p:txBody>
          <a:bodyPr/>
          <a:lstStyle/>
          <a:p>
            <a:pPr algn="ctr"/>
            <a:r>
              <a:rPr lang="en-US" dirty="0"/>
              <a:t>Q4: Complete the title</a:t>
            </a:r>
            <a:br>
              <a:rPr lang="en-US" dirty="0"/>
            </a:br>
            <a:br>
              <a:rPr lang="en-US" dirty="0"/>
            </a:br>
            <a:r>
              <a:rPr lang="en-US" dirty="0"/>
              <a:t>Fir for _ _ _ _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8008550B-079B-9674-B9EC-24422CEDF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285" y="362435"/>
            <a:ext cx="3996871" cy="6133130"/>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05862F16-1640-FC3D-C661-712F2E43B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0860" y="1275534"/>
            <a:ext cx="592592" cy="592592"/>
          </a:xfrm>
          <a:prstGeom prst="rect">
            <a:avLst/>
          </a:prstGeom>
        </p:spPr>
      </p:pic>
    </p:spTree>
    <p:extLst>
      <p:ext uri="{BB962C8B-B14F-4D97-AF65-F5344CB8AC3E}">
        <p14:creationId xmlns:p14="http://schemas.microsoft.com/office/powerpoint/2010/main" val="3203274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25E4-69BE-B755-AB42-944874BEAEA8}"/>
              </a:ext>
            </a:extLst>
          </p:cNvPr>
          <p:cNvSpPr>
            <a:spLocks noGrp="1"/>
          </p:cNvSpPr>
          <p:nvPr>
            <p:ph type="title"/>
          </p:nvPr>
        </p:nvSpPr>
        <p:spPr/>
        <p:txBody>
          <a:bodyPr/>
          <a:lstStyle/>
          <a:p>
            <a:r>
              <a:rPr lang="en-US" dirty="0"/>
              <a:t>Q2: </a:t>
            </a:r>
            <a:r>
              <a:rPr lang="en-GB" sz="4000" dirty="0"/>
              <a:t>What did Vikings call their sailboats?</a:t>
            </a:r>
            <a:endParaRPr lang="en-US" dirty="0"/>
          </a:p>
        </p:txBody>
      </p:sp>
      <p:pic>
        <p:nvPicPr>
          <p:cNvPr id="4" name="Picture 3">
            <a:extLst>
              <a:ext uri="{FF2B5EF4-FFF2-40B4-BE49-F238E27FC236}">
                <a16:creationId xmlns:a16="http://schemas.microsoft.com/office/drawing/2014/main" id="{45FDE709-8B6A-2677-079D-AA4C11D9E1DC}"/>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171F6B7D-1A47-DD70-5419-7AAF0AB51496}"/>
              </a:ext>
            </a:extLst>
          </p:cNvPr>
          <p:cNvPicPr>
            <a:picLocks noChangeAspect="1"/>
          </p:cNvPicPr>
          <p:nvPr/>
        </p:nvPicPr>
        <p:blipFill>
          <a:blip r:embed="rId3"/>
          <a:stretch>
            <a:fillRect/>
          </a:stretch>
        </p:blipFill>
        <p:spPr>
          <a:xfrm>
            <a:off x="4091611" y="2052918"/>
            <a:ext cx="2969942" cy="4564911"/>
          </a:xfrm>
          <a:prstGeom prst="rect">
            <a:avLst/>
          </a:prstGeom>
        </p:spPr>
      </p:pic>
    </p:spTree>
    <p:extLst>
      <p:ext uri="{BB962C8B-B14F-4D97-AF65-F5344CB8AC3E}">
        <p14:creationId xmlns:p14="http://schemas.microsoft.com/office/powerpoint/2010/main" val="285666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416543" cy="5089438"/>
          </a:xfrm>
        </p:spPr>
        <p:txBody>
          <a:bodyPr/>
          <a:lstStyle/>
          <a:p>
            <a:pPr algn="ctr"/>
            <a:r>
              <a:rPr lang="en-US" dirty="0"/>
              <a:t>Q5: Complete the title</a:t>
            </a:r>
            <a:br>
              <a:rPr lang="en-US" dirty="0"/>
            </a:br>
            <a:br>
              <a:rPr lang="en-US" dirty="0"/>
            </a:br>
            <a:r>
              <a:rPr lang="en-US" dirty="0"/>
              <a:t>Attack of the Giant _ _ _ _ _</a:t>
            </a:r>
            <a:br>
              <a:rPr lang="en-US" dirty="0"/>
            </a:br>
            <a:r>
              <a:rPr lang="en-US" dirty="0"/>
              <a:t>Chickens</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over of a book&#10;&#10;Description automatically generated">
            <a:extLst>
              <a:ext uri="{FF2B5EF4-FFF2-40B4-BE49-F238E27FC236}">
                <a16:creationId xmlns:a16="http://schemas.microsoft.com/office/drawing/2014/main" id="{03DAB40F-B243-673D-2238-DDDFA8FF7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047" y="714429"/>
            <a:ext cx="3839493" cy="585288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ED21EAF9-2F92-4451-FD99-34479A3BD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755" y="4011957"/>
            <a:ext cx="396648" cy="396648"/>
          </a:xfrm>
          <a:prstGeom prst="rect">
            <a:avLst/>
          </a:prstGeom>
        </p:spPr>
      </p:pic>
    </p:spTree>
    <p:extLst>
      <p:ext uri="{BB962C8B-B14F-4D97-AF65-F5344CB8AC3E}">
        <p14:creationId xmlns:p14="http://schemas.microsoft.com/office/powerpoint/2010/main" val="2210733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550357" cy="6152458"/>
          </a:xfrm>
        </p:spPr>
        <p:txBody>
          <a:bodyPr/>
          <a:lstStyle/>
          <a:p>
            <a:pPr algn="ctr"/>
            <a:r>
              <a:rPr lang="en-US" dirty="0"/>
              <a:t>Q6: Complete the title </a:t>
            </a:r>
            <a:br>
              <a:rPr lang="en-US" dirty="0"/>
            </a:br>
            <a:br>
              <a:rPr lang="en-US" dirty="0"/>
            </a:br>
            <a:r>
              <a:rPr lang="en-US" dirty="0"/>
              <a:t>The Fox Girl and</a:t>
            </a:r>
            <a:br>
              <a:rPr lang="en-US" dirty="0"/>
            </a:br>
            <a:r>
              <a:rPr lang="en-US" dirty="0"/>
              <a:t>the White</a:t>
            </a:r>
            <a:br>
              <a:rPr lang="en-US" dirty="0"/>
            </a:br>
            <a:r>
              <a:rPr lang="en-US" dirty="0"/>
              <a:t>_ _ _ _ _ _ _  </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lue cover with white text&#10;&#10;Description automatically generated">
            <a:extLst>
              <a:ext uri="{FF2B5EF4-FFF2-40B4-BE49-F238E27FC236}">
                <a16:creationId xmlns:a16="http://schemas.microsoft.com/office/drawing/2014/main" id="{EE4F6C81-326A-9EF8-C8E6-C4795118A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715" y="452717"/>
            <a:ext cx="4015014" cy="599557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81CE346B-3B0D-F569-3EEC-D1B85F995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468" y="4356944"/>
            <a:ext cx="549592" cy="549592"/>
          </a:xfrm>
          <a:prstGeom prst="rect">
            <a:avLst/>
          </a:prstGeom>
        </p:spPr>
      </p:pic>
    </p:spTree>
    <p:extLst>
      <p:ext uri="{BB962C8B-B14F-4D97-AF65-F5344CB8AC3E}">
        <p14:creationId xmlns:p14="http://schemas.microsoft.com/office/powerpoint/2010/main" val="2474719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015099" cy="5669302"/>
          </a:xfrm>
        </p:spPr>
        <p:txBody>
          <a:bodyPr/>
          <a:lstStyle/>
          <a:p>
            <a:r>
              <a:rPr lang="en-US" dirty="0"/>
              <a:t>Q7: Complete </a:t>
            </a:r>
            <a:br>
              <a:rPr lang="en-US" dirty="0"/>
            </a:br>
            <a:r>
              <a:rPr lang="en-US" dirty="0"/>
              <a:t>the title:</a:t>
            </a:r>
            <a:br>
              <a:rPr lang="en-US" dirty="0"/>
            </a:br>
            <a:br>
              <a:rPr lang="en-US" dirty="0"/>
            </a:br>
            <a:r>
              <a:rPr lang="en-US" dirty="0"/>
              <a:t>Katie Morag</a:t>
            </a:r>
            <a:br>
              <a:rPr lang="en-US" dirty="0"/>
            </a:br>
            <a:r>
              <a:rPr lang="en-US" dirty="0"/>
              <a:t>and the Tiresome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7" name="Picture 6">
            <a:extLst>
              <a:ext uri="{FF2B5EF4-FFF2-40B4-BE49-F238E27FC236}">
                <a16:creationId xmlns:a16="http://schemas.microsoft.com/office/drawing/2014/main" id="{86277676-8147-52D6-C9B3-22AC331D0545}"/>
              </a:ext>
            </a:extLst>
          </p:cNvPr>
          <p:cNvPicPr>
            <a:picLocks noChangeAspect="1"/>
          </p:cNvPicPr>
          <p:nvPr/>
        </p:nvPicPr>
        <p:blipFill>
          <a:blip r:embed="rId3"/>
          <a:stretch>
            <a:fillRect/>
          </a:stretch>
        </p:blipFill>
        <p:spPr>
          <a:xfrm>
            <a:off x="5245254" y="2157295"/>
            <a:ext cx="5054290" cy="3820103"/>
          </a:xfrm>
          <a:prstGeom prst="rect">
            <a:avLst/>
          </a:prstGeom>
        </p:spPr>
      </p:pic>
      <p:sp>
        <p:nvSpPr>
          <p:cNvPr id="8" name="Rectangle 7">
            <a:extLst>
              <a:ext uri="{FF2B5EF4-FFF2-40B4-BE49-F238E27FC236}">
                <a16:creationId xmlns:a16="http://schemas.microsoft.com/office/drawing/2014/main" id="{EBA333AB-1E67-BF66-FEA5-35258759F0B5}"/>
              </a:ext>
            </a:extLst>
          </p:cNvPr>
          <p:cNvSpPr/>
          <p:nvPr/>
        </p:nvSpPr>
        <p:spPr>
          <a:xfrm>
            <a:off x="8300686" y="2642837"/>
            <a:ext cx="836341" cy="3902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question mark on a white background&#10;&#10;Description automatically generated">
            <a:extLst>
              <a:ext uri="{FF2B5EF4-FFF2-40B4-BE49-F238E27FC236}">
                <a16:creationId xmlns:a16="http://schemas.microsoft.com/office/drawing/2014/main" id="{B91D2D2D-7BD0-496D-30EC-A38748309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711" y="2642838"/>
            <a:ext cx="390293" cy="390293"/>
          </a:xfrm>
          <a:prstGeom prst="rect">
            <a:avLst/>
          </a:prstGeom>
        </p:spPr>
      </p:pic>
    </p:spTree>
    <p:extLst>
      <p:ext uri="{BB962C8B-B14F-4D97-AF65-F5344CB8AC3E}">
        <p14:creationId xmlns:p14="http://schemas.microsoft.com/office/powerpoint/2010/main" val="1780531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2" y="452717"/>
            <a:ext cx="4093156" cy="6066315"/>
          </a:xfrm>
        </p:spPr>
        <p:txBody>
          <a:bodyPr/>
          <a:lstStyle/>
          <a:p>
            <a:pPr algn="ctr"/>
            <a:r>
              <a:rPr lang="en-US" dirty="0"/>
              <a:t>Q8: Complete</a:t>
            </a:r>
            <a:br>
              <a:rPr lang="en-US" dirty="0"/>
            </a:br>
            <a:r>
              <a:rPr lang="en-US" dirty="0"/>
              <a:t>the title </a:t>
            </a:r>
            <a:br>
              <a:rPr lang="en-US" dirty="0"/>
            </a:br>
            <a:br>
              <a:rPr lang="en-US" dirty="0"/>
            </a:br>
            <a:r>
              <a:rPr lang="en-US" dirty="0"/>
              <a:t>Charlie’s</a:t>
            </a:r>
            <a:br>
              <a:rPr lang="en-US" dirty="0"/>
            </a:br>
            <a:r>
              <a:rPr lang="en-US" dirty="0"/>
              <a:t>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silhouette of a child&#10;&#10;Description automatically generated">
            <a:extLst>
              <a:ext uri="{FF2B5EF4-FFF2-40B4-BE49-F238E27FC236}">
                <a16:creationId xmlns:a16="http://schemas.microsoft.com/office/drawing/2014/main" id="{558C2F2B-05A6-1D0A-C842-9970FACC2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069" y="470697"/>
            <a:ext cx="3953329" cy="6066315"/>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03922F6E-B019-837E-BC77-6D53AFEA3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258" y="3432178"/>
            <a:ext cx="396648" cy="396648"/>
          </a:xfrm>
          <a:prstGeom prst="rect">
            <a:avLst/>
          </a:prstGeom>
        </p:spPr>
      </p:pic>
    </p:spTree>
    <p:extLst>
      <p:ext uri="{BB962C8B-B14F-4D97-AF65-F5344CB8AC3E}">
        <p14:creationId xmlns:p14="http://schemas.microsoft.com/office/powerpoint/2010/main" val="3108130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8"/>
            <a:ext cx="4706474" cy="6182258"/>
          </a:xfrm>
        </p:spPr>
        <p:txBody>
          <a:bodyPr/>
          <a:lstStyle/>
          <a:p>
            <a:pPr algn="ctr"/>
            <a:r>
              <a:rPr lang="en-US" dirty="0"/>
              <a:t>Q9: Complete </a:t>
            </a:r>
            <a:br>
              <a:rPr lang="en-US" dirty="0"/>
            </a:br>
            <a:r>
              <a:rPr lang="en-US" dirty="0"/>
              <a:t>the title</a:t>
            </a:r>
            <a:br>
              <a:rPr lang="en-US" dirty="0"/>
            </a:br>
            <a:br>
              <a:rPr lang="en-US" dirty="0"/>
            </a:br>
            <a:r>
              <a:rPr lang="en-US" dirty="0" err="1"/>
              <a:t>Thorfinn</a:t>
            </a:r>
            <a:r>
              <a:rPr lang="en-US" dirty="0"/>
              <a:t> the Nicest _ _ _ _ _ _</a:t>
            </a:r>
            <a:br>
              <a:rPr lang="en-US" dirty="0"/>
            </a:br>
            <a:r>
              <a:rPr lang="en-US" dirty="0"/>
              <a:t>and the Awful</a:t>
            </a:r>
            <a:br>
              <a:rPr lang="en-US" dirty="0"/>
            </a:br>
            <a:r>
              <a:rPr lang="en-US" dirty="0"/>
              <a:t>Invasion</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book cover of a cartoon character&#10;&#10;Description automatically generated">
            <a:extLst>
              <a:ext uri="{FF2B5EF4-FFF2-40B4-BE49-F238E27FC236}">
                <a16:creationId xmlns:a16="http://schemas.microsoft.com/office/drawing/2014/main" id="{9DC57E10-B32F-CFF0-6FAE-F48918135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844" y="1518712"/>
            <a:ext cx="3947535" cy="4892424"/>
          </a:xfrm>
          <a:prstGeom prst="rect">
            <a:avLst/>
          </a:prstGeom>
        </p:spPr>
      </p:pic>
      <p:pic>
        <p:nvPicPr>
          <p:cNvPr id="6" name="Picture 5" descr="A black question mark on a white background&#10;&#10;Description automatically generated">
            <a:extLst>
              <a:ext uri="{FF2B5EF4-FFF2-40B4-BE49-F238E27FC236}">
                <a16:creationId xmlns:a16="http://schemas.microsoft.com/office/drawing/2014/main" id="{676E9484-F999-E191-11EA-47FFEE28A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975" y="2328208"/>
            <a:ext cx="396648" cy="396648"/>
          </a:xfrm>
          <a:prstGeom prst="rect">
            <a:avLst/>
          </a:prstGeom>
        </p:spPr>
      </p:pic>
    </p:spTree>
    <p:extLst>
      <p:ext uri="{BB962C8B-B14F-4D97-AF65-F5344CB8AC3E}">
        <p14:creationId xmlns:p14="http://schemas.microsoft.com/office/powerpoint/2010/main" val="963190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a:xfrm>
            <a:off x="646111" y="452717"/>
            <a:ext cx="4081437" cy="6112696"/>
          </a:xfrm>
        </p:spPr>
        <p:txBody>
          <a:bodyPr/>
          <a:lstStyle/>
          <a:p>
            <a:pPr algn="ctr"/>
            <a:r>
              <a:rPr lang="en-US" dirty="0"/>
              <a:t>Q10: Complete the title</a:t>
            </a:r>
            <a:br>
              <a:rPr lang="en-US" dirty="0"/>
            </a:br>
            <a:br>
              <a:rPr lang="en-US" dirty="0"/>
            </a:br>
            <a:r>
              <a:rPr lang="en-US" dirty="0"/>
              <a:t>Porridge the Tartan Cat and the </a:t>
            </a:r>
            <a:r>
              <a:rPr lang="en-US" dirty="0" err="1"/>
              <a:t>Brawsome</a:t>
            </a:r>
            <a:br>
              <a:rPr lang="en-US" dirty="0"/>
            </a:br>
            <a:r>
              <a:rPr lang="en-US" dirty="0"/>
              <a:t> _ _ _ _ _ _ _ _</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descr="A cartoon cat playing a bagpipe&#10;&#10;Description automatically generated">
            <a:extLst>
              <a:ext uri="{FF2B5EF4-FFF2-40B4-BE49-F238E27FC236}">
                <a16:creationId xmlns:a16="http://schemas.microsoft.com/office/drawing/2014/main" id="{247F11F7-42E3-A837-8FF8-6F4B68DD1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947" y="492999"/>
            <a:ext cx="4847506" cy="6072414"/>
          </a:xfrm>
          <a:prstGeom prst="rect">
            <a:avLst/>
          </a:prstGeom>
        </p:spPr>
      </p:pic>
    </p:spTree>
    <p:extLst>
      <p:ext uri="{BB962C8B-B14F-4D97-AF65-F5344CB8AC3E}">
        <p14:creationId xmlns:p14="http://schemas.microsoft.com/office/powerpoint/2010/main" val="256213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111968" y="1104900"/>
            <a:ext cx="8825658" cy="3329581"/>
          </a:xfrm>
        </p:spPr>
        <p:txBody>
          <a:bodyPr/>
          <a:lstStyle/>
          <a:p>
            <a:pPr algn="ctr"/>
            <a:r>
              <a:rPr lang="en-US" dirty="0"/>
              <a:t>Round 5</a:t>
            </a:r>
            <a:br>
              <a:rPr lang="en-US" dirty="0"/>
            </a:br>
            <a:r>
              <a:rPr lang="en-US" dirty="0"/>
              <a:t>Julia Donaldson</a:t>
            </a:r>
          </a:p>
        </p:txBody>
      </p:sp>
      <p:sp>
        <p:nvSpPr>
          <p:cNvPr id="3" name="Subtitle 2">
            <a:extLst>
              <a:ext uri="{FF2B5EF4-FFF2-40B4-BE49-F238E27FC236}">
                <a16:creationId xmlns:a16="http://schemas.microsoft.com/office/drawing/2014/main" id="{54609490-25B9-B732-5589-2869956FEFD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412163" y="538430"/>
            <a:ext cx="3136900" cy="3136900"/>
          </a:xfrm>
          <a:prstGeom prst="rect">
            <a:avLst/>
          </a:prstGeom>
        </p:spPr>
      </p:pic>
      <p:pic>
        <p:nvPicPr>
          <p:cNvPr id="4" name="Picture 3">
            <a:extLst>
              <a:ext uri="{FF2B5EF4-FFF2-40B4-BE49-F238E27FC236}">
                <a16:creationId xmlns:a16="http://schemas.microsoft.com/office/drawing/2014/main" id="{69C8A5F3-212F-C522-0138-F932F7AFC5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036297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B45CC-0E19-574F-331B-28413E5AA590}"/>
              </a:ext>
            </a:extLst>
          </p:cNvPr>
          <p:cNvSpPr>
            <a:spLocks noGrp="1"/>
          </p:cNvSpPr>
          <p:nvPr>
            <p:ph type="title"/>
          </p:nvPr>
        </p:nvSpPr>
        <p:spPr/>
        <p:txBody>
          <a:bodyPr/>
          <a:lstStyle/>
          <a:p>
            <a:r>
              <a:rPr lang="en-US" dirty="0"/>
              <a:t>Q1: What’s the name of this cute little fish?</a:t>
            </a:r>
          </a:p>
        </p:txBody>
      </p:sp>
      <p:pic>
        <p:nvPicPr>
          <p:cNvPr id="4" name="Picture 3">
            <a:extLst>
              <a:ext uri="{FF2B5EF4-FFF2-40B4-BE49-F238E27FC236}">
                <a16:creationId xmlns:a16="http://schemas.microsoft.com/office/drawing/2014/main" id="{8690115E-B950-D13F-35C4-8517BADF1F04}"/>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8" name="Picture 7">
            <a:extLst>
              <a:ext uri="{FF2B5EF4-FFF2-40B4-BE49-F238E27FC236}">
                <a16:creationId xmlns:a16="http://schemas.microsoft.com/office/drawing/2014/main" id="{42E5B5AE-CACB-C338-6DE6-AA7F665161C7}"/>
              </a:ext>
            </a:extLst>
          </p:cNvPr>
          <p:cNvPicPr>
            <a:picLocks noChangeAspect="1"/>
          </p:cNvPicPr>
          <p:nvPr/>
        </p:nvPicPr>
        <p:blipFill>
          <a:blip r:embed="rId3"/>
          <a:stretch>
            <a:fillRect/>
          </a:stretch>
        </p:blipFill>
        <p:spPr>
          <a:xfrm>
            <a:off x="2848038" y="1719836"/>
            <a:ext cx="6161490" cy="5012738"/>
          </a:xfrm>
          <a:prstGeom prst="rect">
            <a:avLst/>
          </a:prstGeom>
        </p:spPr>
      </p:pic>
    </p:spTree>
    <p:extLst>
      <p:ext uri="{BB962C8B-B14F-4D97-AF65-F5344CB8AC3E}">
        <p14:creationId xmlns:p14="http://schemas.microsoft.com/office/powerpoint/2010/main" val="2496758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Q2: Who is the hero of this book by </a:t>
            </a:r>
            <a:br>
              <a:rPr lang="en-US" dirty="0"/>
            </a:br>
            <a:r>
              <a:rPr lang="en-US" dirty="0"/>
              <a:t>Julia Donaldson?</a:t>
            </a:r>
          </a:p>
        </p:txBody>
      </p:sp>
      <p:pic>
        <p:nvPicPr>
          <p:cNvPr id="10" name="Content Placeholder 9">
            <a:extLst>
              <a:ext uri="{FF2B5EF4-FFF2-40B4-BE49-F238E27FC236}">
                <a16:creationId xmlns:a16="http://schemas.microsoft.com/office/drawing/2014/main" id="{8714A922-3A16-7B0F-CE06-3FCF4440BA68}"/>
              </a:ext>
            </a:extLst>
          </p:cNvPr>
          <p:cNvPicPr>
            <a:picLocks noGrp="1" noChangeAspect="1"/>
          </p:cNvPicPr>
          <p:nvPr>
            <p:ph idx="1"/>
          </p:nvPr>
        </p:nvPicPr>
        <p:blipFill>
          <a:blip r:embed="rId2"/>
          <a:stretch>
            <a:fillRect/>
          </a:stretch>
        </p:blipFill>
        <p:spPr>
          <a:xfrm>
            <a:off x="2419109" y="2601113"/>
            <a:ext cx="6324420" cy="354167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1152109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Q3: What does Tabby </a:t>
            </a:r>
            <a:r>
              <a:rPr lang="en-US" dirty="0" err="1"/>
              <a:t>McTat</a:t>
            </a:r>
            <a:r>
              <a:rPr lang="en-US" dirty="0"/>
              <a:t> do (badly) to try and help his busker friend, Fred?</a:t>
            </a:r>
          </a:p>
        </p:txBody>
      </p:sp>
      <p:pic>
        <p:nvPicPr>
          <p:cNvPr id="5" name="Content Placeholder 4">
            <a:extLst>
              <a:ext uri="{FF2B5EF4-FFF2-40B4-BE49-F238E27FC236}">
                <a16:creationId xmlns:a16="http://schemas.microsoft.com/office/drawing/2014/main" id="{919F9A8B-D4B8-168D-0E23-B37157E7E030}"/>
              </a:ext>
            </a:extLst>
          </p:cNvPr>
          <p:cNvPicPr>
            <a:picLocks noGrp="1" noChangeAspect="1"/>
          </p:cNvPicPr>
          <p:nvPr>
            <p:ph idx="1"/>
          </p:nvPr>
        </p:nvPicPr>
        <p:blipFill>
          <a:blip r:embed="rId2"/>
          <a:stretch>
            <a:fillRect/>
          </a:stretch>
        </p:blipFill>
        <p:spPr>
          <a:xfrm>
            <a:off x="2695229" y="2688650"/>
            <a:ext cx="5741042" cy="4169350"/>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71569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3BC8-4185-94C3-AE49-C36EB6E02EC8}"/>
              </a:ext>
            </a:extLst>
          </p:cNvPr>
          <p:cNvSpPr>
            <a:spLocks noGrp="1"/>
          </p:cNvSpPr>
          <p:nvPr>
            <p:ph type="title"/>
          </p:nvPr>
        </p:nvSpPr>
        <p:spPr/>
        <p:txBody>
          <a:bodyPr/>
          <a:lstStyle/>
          <a:p>
            <a:r>
              <a:rPr lang="en-US" dirty="0"/>
              <a:t>Q3:</a:t>
            </a:r>
            <a:r>
              <a:rPr lang="en-GB" sz="4400" dirty="0"/>
              <a:t> </a:t>
            </a:r>
            <a:r>
              <a:rPr lang="en-GB" sz="3600" dirty="0"/>
              <a:t>The Romans built a HUGE wall across Scotland, running from Bo’ness on the River Forth to Old Kilpatrick on the River Clyde. What do we call this wall?</a:t>
            </a:r>
            <a:br>
              <a:rPr lang="en-GB" sz="3600" b="1" dirty="0"/>
            </a:br>
            <a:br>
              <a:rPr lang="en-GB" sz="3600" b="1" dirty="0"/>
            </a:br>
            <a:r>
              <a:rPr lang="en-GB" sz="3600" dirty="0"/>
              <a:t>A) The Antonine Wall </a:t>
            </a:r>
            <a:br>
              <a:rPr lang="en-GB" sz="3600" dirty="0"/>
            </a:br>
            <a:br>
              <a:rPr lang="en-GB" sz="3600" dirty="0"/>
            </a:br>
            <a:r>
              <a:rPr lang="en-GB" sz="3600" dirty="0"/>
              <a:t> B) Hadrian’s Wall    </a:t>
            </a:r>
            <a:br>
              <a:rPr lang="en-GB" sz="3600" dirty="0"/>
            </a:br>
            <a:r>
              <a:rPr lang="en-GB" sz="3600" dirty="0"/>
              <a:t>                           </a:t>
            </a:r>
            <a:br>
              <a:rPr lang="en-GB" sz="3600" dirty="0"/>
            </a:br>
            <a:r>
              <a:rPr lang="en-GB" sz="3600" dirty="0"/>
              <a:t>C) The Great Wall</a:t>
            </a:r>
            <a:br>
              <a:rPr lang="en-GB" sz="4400" dirty="0"/>
            </a:br>
            <a:endParaRPr lang="en-US" dirty="0"/>
          </a:p>
        </p:txBody>
      </p:sp>
      <p:pic>
        <p:nvPicPr>
          <p:cNvPr id="4" name="Picture 3">
            <a:extLst>
              <a:ext uri="{FF2B5EF4-FFF2-40B4-BE49-F238E27FC236}">
                <a16:creationId xmlns:a16="http://schemas.microsoft.com/office/drawing/2014/main" id="{5B5843CD-8E34-1AE3-5E30-ADF40651EDF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775228A1-A822-244E-D12F-6EB3812DFE24}"/>
              </a:ext>
            </a:extLst>
          </p:cNvPr>
          <p:cNvPicPr>
            <a:picLocks noChangeAspect="1"/>
          </p:cNvPicPr>
          <p:nvPr/>
        </p:nvPicPr>
        <p:blipFill>
          <a:blip r:embed="rId3"/>
          <a:stretch>
            <a:fillRect/>
          </a:stretch>
        </p:blipFill>
        <p:spPr>
          <a:xfrm>
            <a:off x="8486079" y="2375220"/>
            <a:ext cx="2564779" cy="4246134"/>
          </a:xfrm>
          <a:prstGeom prst="rect">
            <a:avLst/>
          </a:prstGeom>
        </p:spPr>
      </p:pic>
    </p:spTree>
    <p:extLst>
      <p:ext uri="{BB962C8B-B14F-4D97-AF65-F5344CB8AC3E}">
        <p14:creationId xmlns:p14="http://schemas.microsoft.com/office/powerpoint/2010/main" val="4107435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Q4: What word is missing from the Fairy Godmother’s spell?</a:t>
            </a:r>
            <a:br>
              <a:rPr lang="en-US" dirty="0"/>
            </a:br>
            <a:br>
              <a:rPr lang="en-US" dirty="0"/>
            </a:br>
            <a:r>
              <a:rPr lang="en-US" dirty="0">
                <a:latin typeface="Apple Chancery" panose="03020702040506060504" pitchFamily="66" charset="-79"/>
                <a:cs typeface="Apple Chancery" panose="03020702040506060504" pitchFamily="66" charset="-79"/>
              </a:rPr>
              <a:t>“By changing her </a:t>
            </a:r>
            <a:r>
              <a:rPr lang="en-US" dirty="0" err="1">
                <a:latin typeface="Apple Chancery" panose="03020702040506060504" pitchFamily="66" charset="-79"/>
                <a:cs typeface="Apple Chancery" panose="03020702040506060504" pitchFamily="66" charset="-79"/>
              </a:rPr>
              <a:t>colour</a:t>
            </a:r>
            <a:r>
              <a:rPr lang="en-US" dirty="0">
                <a:latin typeface="Apple Chancery" panose="03020702040506060504" pitchFamily="66" charset="-79"/>
                <a:cs typeface="Apple Chancery" panose="03020702040506060504" pitchFamily="66" charset="-79"/>
              </a:rPr>
              <a:t>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and changing her _ _ _ _ _,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the princess may try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seven times to escape.”</a:t>
            </a:r>
            <a:br>
              <a:rPr lang="en-US" dirty="0"/>
            </a:br>
            <a:br>
              <a:rPr lang="en-US" dirty="0"/>
            </a:br>
            <a:endParaRPr lang="en-US" dirty="0">
              <a:latin typeface="Apple Chancery" panose="03020702040506060504" pitchFamily="66" charset="-79"/>
              <a:cs typeface="Apple Chancery" panose="03020702040506060504" pitchFamily="66" charset="-79"/>
            </a:endParaRPr>
          </a:p>
        </p:txBody>
      </p:sp>
      <p:pic>
        <p:nvPicPr>
          <p:cNvPr id="5" name="Content Placeholder 4">
            <a:extLst>
              <a:ext uri="{FF2B5EF4-FFF2-40B4-BE49-F238E27FC236}">
                <a16:creationId xmlns:a16="http://schemas.microsoft.com/office/drawing/2014/main" id="{BBE1D79D-7997-43A2-F36B-147B78C0FE95}"/>
              </a:ext>
            </a:extLst>
          </p:cNvPr>
          <p:cNvPicPr>
            <a:picLocks noGrp="1" noChangeAspect="1"/>
          </p:cNvPicPr>
          <p:nvPr>
            <p:ph idx="1"/>
          </p:nvPr>
        </p:nvPicPr>
        <p:blipFill>
          <a:blip r:embed="rId2"/>
          <a:stretch>
            <a:fillRect/>
          </a:stretch>
        </p:blipFill>
        <p:spPr>
          <a:xfrm>
            <a:off x="7362788" y="2357610"/>
            <a:ext cx="4047672" cy="4047672"/>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1785426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Q5: What’s the name of the illustrator of this famous story?</a:t>
            </a:r>
          </a:p>
        </p:txBody>
      </p:sp>
      <p:pic>
        <p:nvPicPr>
          <p:cNvPr id="5" name="Content Placeholder 4">
            <a:extLst>
              <a:ext uri="{FF2B5EF4-FFF2-40B4-BE49-F238E27FC236}">
                <a16:creationId xmlns:a16="http://schemas.microsoft.com/office/drawing/2014/main" id="{DE3F9139-ED88-893A-8768-FA6B7F2C65BD}"/>
              </a:ext>
            </a:extLst>
          </p:cNvPr>
          <p:cNvPicPr>
            <a:picLocks noGrp="1" noChangeAspect="1"/>
          </p:cNvPicPr>
          <p:nvPr>
            <p:ph idx="1"/>
          </p:nvPr>
        </p:nvPicPr>
        <p:blipFill>
          <a:blip r:embed="rId2"/>
          <a:stretch>
            <a:fillRect/>
          </a:stretch>
        </p:blipFill>
        <p:spPr>
          <a:xfrm>
            <a:off x="4219515" y="2134815"/>
            <a:ext cx="3616546" cy="451618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
        <p:nvSpPr>
          <p:cNvPr id="6" name="Rectangle 5">
            <a:extLst>
              <a:ext uri="{FF2B5EF4-FFF2-40B4-BE49-F238E27FC236}">
                <a16:creationId xmlns:a16="http://schemas.microsoft.com/office/drawing/2014/main" id="{9F812E94-CEDE-EA71-0AEC-E41893029C5E}"/>
              </a:ext>
            </a:extLst>
          </p:cNvPr>
          <p:cNvSpPr/>
          <p:nvPr/>
        </p:nvSpPr>
        <p:spPr>
          <a:xfrm>
            <a:off x="6096000" y="2361235"/>
            <a:ext cx="1288648" cy="30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342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When the old lady complains her house is too small, what does the wise old man tell her to do?</a:t>
            </a:r>
          </a:p>
        </p:txBody>
      </p:sp>
      <p:pic>
        <p:nvPicPr>
          <p:cNvPr id="5" name="Content Placeholder 4">
            <a:extLst>
              <a:ext uri="{FF2B5EF4-FFF2-40B4-BE49-F238E27FC236}">
                <a16:creationId xmlns:a16="http://schemas.microsoft.com/office/drawing/2014/main" id="{7709CCD5-6236-308F-1A62-CD3838C9BBB8}"/>
              </a:ext>
            </a:extLst>
          </p:cNvPr>
          <p:cNvPicPr>
            <a:picLocks noGrp="1" noChangeAspect="1"/>
          </p:cNvPicPr>
          <p:nvPr>
            <p:ph idx="1"/>
          </p:nvPr>
        </p:nvPicPr>
        <p:blipFill>
          <a:blip r:embed="rId2"/>
          <a:stretch>
            <a:fillRect/>
          </a:stretch>
        </p:blipFill>
        <p:spPr>
          <a:xfrm>
            <a:off x="3896810" y="2434570"/>
            <a:ext cx="3436575" cy="4330085"/>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04496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138896" y="437250"/>
            <a:ext cx="10050835" cy="1400530"/>
          </a:xfrm>
        </p:spPr>
        <p:txBody>
          <a:bodyPr/>
          <a:lstStyle/>
          <a:p>
            <a:r>
              <a:rPr lang="en-US" dirty="0"/>
              <a:t>Q7: Which famous person helps Stick Man to get back to the family home?</a:t>
            </a:r>
          </a:p>
        </p:txBody>
      </p:sp>
      <p:pic>
        <p:nvPicPr>
          <p:cNvPr id="5" name="Content Placeholder 4">
            <a:extLst>
              <a:ext uri="{FF2B5EF4-FFF2-40B4-BE49-F238E27FC236}">
                <a16:creationId xmlns:a16="http://schemas.microsoft.com/office/drawing/2014/main" id="{958BA929-8CFC-F024-8A39-6632E9898C25}"/>
              </a:ext>
            </a:extLst>
          </p:cNvPr>
          <p:cNvPicPr>
            <a:picLocks noGrp="1" noChangeAspect="1"/>
          </p:cNvPicPr>
          <p:nvPr>
            <p:ph idx="1"/>
          </p:nvPr>
        </p:nvPicPr>
        <p:blipFill>
          <a:blip r:embed="rId2"/>
          <a:stretch>
            <a:fillRect/>
          </a:stretch>
        </p:blipFill>
        <p:spPr>
          <a:xfrm>
            <a:off x="4120588" y="2056339"/>
            <a:ext cx="3599726" cy="4477271"/>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617528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403043" y="452717"/>
            <a:ext cx="9404723" cy="1400530"/>
          </a:xfrm>
        </p:spPr>
        <p:txBody>
          <a:bodyPr/>
          <a:lstStyle/>
          <a:p>
            <a:r>
              <a:rPr lang="en-US" dirty="0"/>
              <a:t>Q8: What’s the 2 word title of this Stone Age set book by Julia Donaldson?</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10" name="Content Placeholder 9">
            <a:extLst>
              <a:ext uri="{FF2B5EF4-FFF2-40B4-BE49-F238E27FC236}">
                <a16:creationId xmlns:a16="http://schemas.microsoft.com/office/drawing/2014/main" id="{134D4E76-EE77-AF03-A587-0DB0B568387B}"/>
              </a:ext>
            </a:extLst>
          </p:cNvPr>
          <p:cNvPicPr>
            <a:picLocks noGrp="1" noChangeAspect="1"/>
          </p:cNvPicPr>
          <p:nvPr>
            <p:ph idx="1"/>
          </p:nvPr>
        </p:nvPicPr>
        <p:blipFill>
          <a:blip r:embed="rId3"/>
          <a:stretch>
            <a:fillRect/>
          </a:stretch>
        </p:blipFill>
        <p:spPr>
          <a:xfrm>
            <a:off x="3811836" y="1914123"/>
            <a:ext cx="5995930" cy="4491160"/>
          </a:xfrm>
        </p:spPr>
      </p:pic>
    </p:spTree>
    <p:extLst>
      <p:ext uri="{BB962C8B-B14F-4D97-AF65-F5344CB8AC3E}">
        <p14:creationId xmlns:p14="http://schemas.microsoft.com/office/powerpoint/2010/main" val="678745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a:t>Q9: </a:t>
            </a:r>
            <a:r>
              <a:rPr lang="en-US" dirty="0"/>
              <a:t>Name 3 of the things Zog has to learn during his 5 years at dragon school!</a:t>
            </a:r>
          </a:p>
        </p:txBody>
      </p:sp>
      <p:pic>
        <p:nvPicPr>
          <p:cNvPr id="5" name="Content Placeholder 4">
            <a:extLst>
              <a:ext uri="{FF2B5EF4-FFF2-40B4-BE49-F238E27FC236}">
                <a16:creationId xmlns:a16="http://schemas.microsoft.com/office/drawing/2014/main" id="{709C2F94-19F3-570D-9E3D-DD7DC68024C9}"/>
              </a:ext>
            </a:extLst>
          </p:cNvPr>
          <p:cNvPicPr>
            <a:picLocks noGrp="1" noChangeAspect="1"/>
          </p:cNvPicPr>
          <p:nvPr>
            <p:ph idx="1"/>
          </p:nvPr>
        </p:nvPicPr>
        <p:blipFill>
          <a:blip r:embed="rId2"/>
          <a:stretch>
            <a:fillRect/>
          </a:stretch>
        </p:blipFill>
        <p:spPr>
          <a:xfrm>
            <a:off x="5151409" y="2114820"/>
            <a:ext cx="4898442" cy="4381728"/>
          </a:xfrm>
        </p:spPr>
      </p:pic>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3"/>
          <a:stretch>
            <a:fillRect/>
          </a:stretch>
        </p:blipFill>
        <p:spPr>
          <a:xfrm>
            <a:off x="10049851" y="452717"/>
            <a:ext cx="1360609" cy="1360609"/>
          </a:xfrm>
          <a:prstGeom prst="rect">
            <a:avLst/>
          </a:prstGeom>
        </p:spPr>
      </p:pic>
    </p:spTree>
    <p:extLst>
      <p:ext uri="{BB962C8B-B14F-4D97-AF65-F5344CB8AC3E}">
        <p14:creationId xmlns:p14="http://schemas.microsoft.com/office/powerpoint/2010/main" val="2933428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Q10: What’s the title of this funny story by Julia Donaldson?</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CA6B550D-64E1-07B7-8094-92DFC3EE131B}"/>
              </a:ext>
            </a:extLst>
          </p:cNvPr>
          <p:cNvPicPr>
            <a:picLocks noChangeAspect="1"/>
          </p:cNvPicPr>
          <p:nvPr/>
        </p:nvPicPr>
        <p:blipFill>
          <a:blip r:embed="rId3"/>
          <a:stretch>
            <a:fillRect/>
          </a:stretch>
        </p:blipFill>
        <p:spPr>
          <a:xfrm>
            <a:off x="2308404" y="2523521"/>
            <a:ext cx="6322501" cy="3171223"/>
          </a:xfrm>
          <a:prstGeom prst="rect">
            <a:avLst/>
          </a:prstGeom>
        </p:spPr>
      </p:pic>
    </p:spTree>
    <p:extLst>
      <p:ext uri="{BB962C8B-B14F-4D97-AF65-F5344CB8AC3E}">
        <p14:creationId xmlns:p14="http://schemas.microsoft.com/office/powerpoint/2010/main" val="621528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a:xfrm>
            <a:off x="349089" y="690562"/>
            <a:ext cx="8825658" cy="3329581"/>
          </a:xfrm>
        </p:spPr>
        <p:txBody>
          <a:bodyPr/>
          <a:lstStyle/>
          <a:p>
            <a:pPr algn="ctr"/>
            <a:r>
              <a:rPr lang="en-US" dirty="0"/>
              <a:t>Round 6</a:t>
            </a:r>
            <a:br>
              <a:rPr lang="en-US" dirty="0"/>
            </a:br>
            <a:r>
              <a:rPr lang="en-US" dirty="0"/>
              <a:t>True or False?</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706011" y="0"/>
            <a:ext cx="3136900" cy="3136900"/>
          </a:xfrm>
          <a:prstGeom prst="rect">
            <a:avLst/>
          </a:prstGeom>
        </p:spPr>
      </p:pic>
      <p:pic>
        <p:nvPicPr>
          <p:cNvPr id="3" name="Picture 2">
            <a:extLst>
              <a:ext uri="{FF2B5EF4-FFF2-40B4-BE49-F238E27FC236}">
                <a16:creationId xmlns:a16="http://schemas.microsoft.com/office/drawing/2014/main" id="{32589B31-8FAD-97FA-5ACC-F5CDC347AE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358839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810383" y="325185"/>
            <a:ext cx="9404723" cy="3266314"/>
          </a:xfrm>
        </p:spPr>
        <p:txBody>
          <a:bodyPr/>
          <a:lstStyle/>
          <a:p>
            <a:pPr marL="0" indent="0">
              <a:buNone/>
            </a:pPr>
            <a:r>
              <a:rPr lang="en-US" dirty="0"/>
              <a:t>Q1: True or False?</a:t>
            </a:r>
            <a:br>
              <a:rPr lang="en-US" dirty="0"/>
            </a:br>
            <a:br>
              <a:rPr lang="en-US" dirty="0"/>
            </a:br>
            <a:r>
              <a:rPr lang="en-US" dirty="0"/>
              <a:t>Talking History, by </a:t>
            </a:r>
            <a:br>
              <a:rPr lang="en-US" dirty="0"/>
            </a:br>
            <a:r>
              <a:rPr lang="en-US" dirty="0"/>
              <a:t>Joan Lennon and</a:t>
            </a:r>
            <a:br>
              <a:rPr lang="en-US" dirty="0"/>
            </a:br>
            <a:r>
              <a:rPr lang="en-US" dirty="0"/>
              <a:t> Joan Haig, is a</a:t>
            </a:r>
            <a:br>
              <a:rPr lang="en-US" dirty="0"/>
            </a:br>
            <a:r>
              <a:rPr lang="en-US" dirty="0"/>
              <a:t> book about </a:t>
            </a:r>
            <a:br>
              <a:rPr lang="en-US" dirty="0"/>
            </a:br>
            <a:r>
              <a:rPr lang="en-US" dirty="0"/>
              <a:t>famous speeches</a:t>
            </a:r>
            <a:br>
              <a:rPr lang="en-US" dirty="0"/>
            </a:br>
            <a:r>
              <a:rPr lang="en-US" dirty="0"/>
              <a:t> in history.</a:t>
            </a:r>
            <a:br>
              <a:rPr lang="en-US" dirty="0"/>
            </a:br>
            <a:br>
              <a:rPr lang="en-US" dirty="0"/>
            </a:b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descr="Image">
            <a:extLst>
              <a:ext uri="{FF2B5EF4-FFF2-40B4-BE49-F238E27FC236}">
                <a16:creationId xmlns:a16="http://schemas.microsoft.com/office/drawing/2014/main" id="{35E98E71-6FC0-A549-FF57-94651E05A7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1694234"/>
            <a:ext cx="3773005" cy="483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81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8"/>
            <a:ext cx="9404723" cy="2389634"/>
          </a:xfrm>
        </p:spPr>
        <p:txBody>
          <a:bodyPr/>
          <a:lstStyle/>
          <a:p>
            <a:r>
              <a:rPr lang="en-US" dirty="0"/>
              <a:t>Q2: True or False?</a:t>
            </a:r>
            <a:br>
              <a:rPr lang="en-US" dirty="0"/>
            </a:br>
            <a:br>
              <a:rPr lang="en-US" dirty="0"/>
            </a:br>
            <a:r>
              <a:rPr lang="en-GB" sz="4400" dirty="0">
                <a:latin typeface="+mn-lt"/>
              </a:rPr>
              <a:t>Scottish Writer </a:t>
            </a:r>
            <a:br>
              <a:rPr lang="en-GB" sz="4400" dirty="0">
                <a:latin typeface="+mn-lt"/>
              </a:rPr>
            </a:br>
            <a:r>
              <a:rPr lang="en-GB" sz="4400" dirty="0">
                <a:latin typeface="+mn-lt"/>
              </a:rPr>
              <a:t>Robert Louis </a:t>
            </a:r>
            <a:br>
              <a:rPr lang="en-GB" sz="4400" dirty="0">
                <a:latin typeface="+mn-lt"/>
              </a:rPr>
            </a:br>
            <a:r>
              <a:rPr lang="en-GB" sz="4400" dirty="0">
                <a:latin typeface="+mn-lt"/>
              </a:rPr>
              <a:t>Stevenson wrote</a:t>
            </a:r>
            <a:br>
              <a:rPr lang="en-GB" sz="4400" dirty="0">
                <a:latin typeface="+mn-lt"/>
              </a:rPr>
            </a:br>
            <a:r>
              <a:rPr lang="en-GB" sz="4400" dirty="0">
                <a:latin typeface="+mn-lt"/>
              </a:rPr>
              <a:t> the famous book,</a:t>
            </a:r>
            <a:br>
              <a:rPr lang="en-GB" sz="4400" dirty="0">
                <a:latin typeface="+mn-lt"/>
              </a:rPr>
            </a:br>
            <a:r>
              <a:rPr lang="en-GB" sz="4400" dirty="0">
                <a:latin typeface="+mn-lt"/>
              </a:rPr>
              <a:t> </a:t>
            </a:r>
            <a:r>
              <a:rPr lang="en-GB" sz="4400" i="1" dirty="0">
                <a:latin typeface="+mn-lt"/>
              </a:rPr>
              <a:t>Treasure Island</a:t>
            </a:r>
            <a:r>
              <a:rPr lang="en-GB" sz="4400" dirty="0">
                <a:latin typeface="+mn-lt"/>
              </a:rPr>
              <a:t>.</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8" descr="Stevenson in 1893">
            <a:extLst>
              <a:ext uri="{FF2B5EF4-FFF2-40B4-BE49-F238E27FC236}">
                <a16:creationId xmlns:a16="http://schemas.microsoft.com/office/drawing/2014/main" id="{04DDB45F-D787-52F5-4AF8-C16871B96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128" y="926985"/>
            <a:ext cx="4281430" cy="57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3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Q4: </a:t>
            </a:r>
            <a:r>
              <a:rPr lang="en-GB" sz="4000" dirty="0"/>
              <a:t>Which Scottish poet wrote ‘Auld Lang Syne’, which is sung across the world at New Year?</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963E322E-41A9-0AA8-968A-86BC2B221762}"/>
              </a:ext>
            </a:extLst>
          </p:cNvPr>
          <p:cNvPicPr>
            <a:picLocks noChangeAspect="1"/>
          </p:cNvPicPr>
          <p:nvPr/>
        </p:nvPicPr>
        <p:blipFill>
          <a:blip r:embed="rId3"/>
          <a:stretch>
            <a:fillRect/>
          </a:stretch>
        </p:blipFill>
        <p:spPr>
          <a:xfrm>
            <a:off x="3591931" y="2419194"/>
            <a:ext cx="4271537" cy="4271537"/>
          </a:xfrm>
          <a:prstGeom prst="rect">
            <a:avLst/>
          </a:prstGeom>
        </p:spPr>
      </p:pic>
      <p:sp>
        <p:nvSpPr>
          <p:cNvPr id="7" name="Rectangle 6">
            <a:extLst>
              <a:ext uri="{FF2B5EF4-FFF2-40B4-BE49-F238E27FC236}">
                <a16:creationId xmlns:a16="http://schemas.microsoft.com/office/drawing/2014/main" id="{021FD49D-DE90-9182-E087-F5B40685FAD8}"/>
              </a:ext>
            </a:extLst>
          </p:cNvPr>
          <p:cNvSpPr/>
          <p:nvPr/>
        </p:nvSpPr>
        <p:spPr>
          <a:xfrm>
            <a:off x="3757961" y="2419194"/>
            <a:ext cx="1969738" cy="1115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665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353603" y="706106"/>
            <a:ext cx="9404723" cy="3965046"/>
          </a:xfrm>
        </p:spPr>
        <p:txBody>
          <a:bodyPr/>
          <a:lstStyle/>
          <a:p>
            <a:r>
              <a:rPr lang="en-US" dirty="0"/>
              <a:t>Q3: True or False?</a:t>
            </a:r>
            <a:br>
              <a:rPr lang="en-US" dirty="0"/>
            </a:br>
            <a:br>
              <a:rPr lang="en-US" dirty="0"/>
            </a:br>
            <a:r>
              <a:rPr lang="en-GB" sz="4400" dirty="0">
                <a:latin typeface="+mn-lt"/>
              </a:rPr>
              <a:t>The </a:t>
            </a:r>
            <a:r>
              <a:rPr lang="en-GB" sz="4400" i="1" dirty="0">
                <a:latin typeface="+mn-lt"/>
              </a:rPr>
              <a:t>Winnie the Pooh</a:t>
            </a:r>
            <a:br>
              <a:rPr lang="en-GB" sz="4400" i="1" dirty="0">
                <a:latin typeface="+mn-lt"/>
              </a:rPr>
            </a:br>
            <a:r>
              <a:rPr lang="en-GB" sz="4400" dirty="0">
                <a:latin typeface="+mn-lt"/>
              </a:rPr>
              <a:t> stories were written </a:t>
            </a:r>
            <a:br>
              <a:rPr lang="en-GB" sz="4400" dirty="0">
                <a:latin typeface="+mn-lt"/>
              </a:rPr>
            </a:br>
            <a:r>
              <a:rPr lang="en-GB" sz="4400" dirty="0">
                <a:latin typeface="+mn-lt"/>
              </a:rPr>
              <a:t>by a Scottish author.</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2">
            <a:extLst>
              <a:ext uri="{FF2B5EF4-FFF2-40B4-BE49-F238E27FC236}">
                <a16:creationId xmlns:a16="http://schemas.microsoft.com/office/drawing/2014/main" id="{B7015037-BAD5-AAF0-A9BB-0D636B7B7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682" y="1631044"/>
            <a:ext cx="3434644" cy="486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46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2" y="452717"/>
            <a:ext cx="6933494" cy="4493856"/>
          </a:xfrm>
        </p:spPr>
        <p:txBody>
          <a:bodyPr/>
          <a:lstStyle/>
          <a:p>
            <a:r>
              <a:rPr lang="en-US" dirty="0"/>
              <a:t>Q4: True or False?</a:t>
            </a:r>
            <a:br>
              <a:rPr lang="en-US" dirty="0"/>
            </a:br>
            <a:br>
              <a:rPr lang="en-US" dirty="0"/>
            </a:br>
            <a:r>
              <a:rPr lang="en-GB" sz="4400" i="1" dirty="0">
                <a:latin typeface="+mn-lt"/>
              </a:rPr>
              <a:t>A Kind of Spark </a:t>
            </a:r>
            <a:r>
              <a:rPr lang="en-GB" sz="4400" dirty="0">
                <a:latin typeface="+mn-lt"/>
              </a:rPr>
              <a:t>by</a:t>
            </a:r>
            <a:br>
              <a:rPr lang="en-GB" sz="4400" dirty="0">
                <a:latin typeface="+mn-lt"/>
              </a:rPr>
            </a:br>
            <a:r>
              <a:rPr lang="en-GB" sz="4400" dirty="0">
                <a:latin typeface="+mn-lt"/>
              </a:rPr>
              <a:t> Elle </a:t>
            </a:r>
            <a:r>
              <a:rPr lang="en-GB" sz="4400" dirty="0" err="1">
                <a:latin typeface="+mn-lt"/>
              </a:rPr>
              <a:t>McNicoll</a:t>
            </a:r>
            <a:r>
              <a:rPr lang="en-GB" sz="4400" dirty="0">
                <a:latin typeface="+mn-lt"/>
              </a:rPr>
              <a:t> was</a:t>
            </a:r>
            <a:br>
              <a:rPr lang="en-GB" sz="4400" dirty="0">
                <a:latin typeface="+mn-lt"/>
              </a:rPr>
            </a:br>
            <a:r>
              <a:rPr lang="en-GB" sz="4400" dirty="0">
                <a:latin typeface="+mn-lt"/>
              </a:rPr>
              <a:t> made into a </a:t>
            </a:r>
            <a:br>
              <a:rPr lang="en-GB" sz="4400" dirty="0">
                <a:latin typeface="+mn-lt"/>
              </a:rPr>
            </a:br>
            <a:r>
              <a:rPr lang="en-GB" sz="4400" dirty="0">
                <a:latin typeface="+mn-lt"/>
              </a:rPr>
              <a:t>TV Drama</a:t>
            </a:r>
            <a:r>
              <a:rPr lang="en-US" sz="4400" dirty="0">
                <a:latin typeface="+mn-lt"/>
              </a:rPr>
              <a:t>.</a:t>
            </a:r>
            <a:endParaRPr lang="en-US" dirty="0">
              <a:latin typeface="+mn-lt"/>
            </a:endParaRP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2A4A9557-0536-59F8-64C6-BDB689C19742}"/>
              </a:ext>
            </a:extLst>
          </p:cNvPr>
          <p:cNvPicPr>
            <a:picLocks noChangeAspect="1"/>
          </p:cNvPicPr>
          <p:nvPr/>
        </p:nvPicPr>
        <p:blipFill>
          <a:blip r:embed="rId3"/>
          <a:stretch>
            <a:fillRect/>
          </a:stretch>
        </p:blipFill>
        <p:spPr>
          <a:xfrm>
            <a:off x="5908713" y="1113823"/>
            <a:ext cx="3566405" cy="5291460"/>
          </a:xfrm>
          <a:prstGeom prst="rect">
            <a:avLst/>
          </a:prstGeom>
        </p:spPr>
      </p:pic>
    </p:spTree>
    <p:extLst>
      <p:ext uri="{BB962C8B-B14F-4D97-AF65-F5344CB8AC3E}">
        <p14:creationId xmlns:p14="http://schemas.microsoft.com/office/powerpoint/2010/main" val="1028079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5049609" cy="4498424"/>
          </a:xfrm>
        </p:spPr>
        <p:txBody>
          <a:bodyPr/>
          <a:lstStyle/>
          <a:p>
            <a:r>
              <a:rPr lang="en-US" dirty="0"/>
              <a:t>Q5: True or False?</a:t>
            </a:r>
            <a:br>
              <a:rPr lang="en-US" dirty="0"/>
            </a:br>
            <a:br>
              <a:rPr lang="en-US" dirty="0"/>
            </a:br>
            <a:r>
              <a:rPr lang="en-US" dirty="0"/>
              <a:t>One Button </a:t>
            </a:r>
            <a:br>
              <a:rPr lang="en-US" dirty="0"/>
            </a:br>
            <a:r>
              <a:rPr lang="en-US" dirty="0"/>
              <a:t>Benny is illustrated</a:t>
            </a:r>
            <a:br>
              <a:rPr lang="en-US" dirty="0"/>
            </a:br>
            <a:r>
              <a:rPr lang="en-US" dirty="0"/>
              <a:t>by Alan </a:t>
            </a:r>
            <a:r>
              <a:rPr lang="en-US" dirty="0" err="1"/>
              <a:t>Windram</a:t>
            </a:r>
            <a:r>
              <a:rPr lang="en-US" dirty="0"/>
              <a:t>.</a:t>
            </a:r>
            <a:br>
              <a:rPr lang="en-US" dirty="0"/>
            </a:b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B50CD8C1-20CE-5195-816B-BF93765267ED}"/>
              </a:ext>
            </a:extLst>
          </p:cNvPr>
          <p:cNvPicPr>
            <a:picLocks noChangeAspect="1"/>
          </p:cNvPicPr>
          <p:nvPr/>
        </p:nvPicPr>
        <p:blipFill>
          <a:blip r:embed="rId3"/>
          <a:stretch>
            <a:fillRect/>
          </a:stretch>
        </p:blipFill>
        <p:spPr>
          <a:xfrm>
            <a:off x="5779863" y="2297152"/>
            <a:ext cx="4269988" cy="4269988"/>
          </a:xfrm>
          <a:prstGeom prst="rect">
            <a:avLst/>
          </a:prstGeom>
        </p:spPr>
      </p:pic>
    </p:spTree>
    <p:extLst>
      <p:ext uri="{BB962C8B-B14F-4D97-AF65-F5344CB8AC3E}">
        <p14:creationId xmlns:p14="http://schemas.microsoft.com/office/powerpoint/2010/main" val="2804120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True or False?</a:t>
            </a:r>
            <a:br>
              <a:rPr lang="en-US" dirty="0"/>
            </a:br>
            <a:br>
              <a:rPr lang="en-US" dirty="0"/>
            </a:br>
            <a:r>
              <a:rPr lang="en-GB" sz="4400" dirty="0">
                <a:latin typeface="+mn-lt"/>
              </a:rPr>
              <a:t>The NEXT book in </a:t>
            </a:r>
            <a:br>
              <a:rPr lang="en-GB" sz="4400" dirty="0">
                <a:latin typeface="+mn-lt"/>
              </a:rPr>
            </a:br>
            <a:r>
              <a:rPr lang="en-GB" sz="4400" dirty="0">
                <a:latin typeface="+mn-lt"/>
              </a:rPr>
              <a:t>this series by </a:t>
            </a:r>
            <a:br>
              <a:rPr lang="en-GB" sz="4400" dirty="0">
                <a:latin typeface="+mn-lt"/>
              </a:rPr>
            </a:br>
            <a:r>
              <a:rPr lang="en-GB" sz="4400" dirty="0">
                <a:latin typeface="+mn-lt"/>
              </a:rPr>
              <a:t>Scotland-based </a:t>
            </a:r>
            <a:br>
              <a:rPr lang="en-GB" sz="4400" dirty="0">
                <a:latin typeface="+mn-lt"/>
              </a:rPr>
            </a:br>
            <a:r>
              <a:rPr lang="en-GB" sz="4400" dirty="0">
                <a:latin typeface="+mn-lt"/>
              </a:rPr>
              <a:t>Abi Elphinstone is </a:t>
            </a:r>
            <a:br>
              <a:rPr lang="en-GB" sz="4400" dirty="0">
                <a:latin typeface="+mn-lt"/>
              </a:rPr>
            </a:br>
            <a:r>
              <a:rPr lang="en-GB" sz="4400" dirty="0">
                <a:latin typeface="+mn-lt"/>
              </a:rPr>
              <a:t>called </a:t>
            </a:r>
            <a:r>
              <a:rPr lang="en-GB" sz="4400" i="1" dirty="0">
                <a:latin typeface="+mn-lt"/>
              </a:rPr>
              <a:t>The Shadow </a:t>
            </a:r>
            <a:br>
              <a:rPr lang="en-GB" sz="4400" i="1" dirty="0">
                <a:latin typeface="+mn-lt"/>
              </a:rPr>
            </a:br>
            <a:r>
              <a:rPr lang="en-GB" sz="4400" i="1" dirty="0">
                <a:latin typeface="+mn-lt"/>
              </a:rPr>
              <a:t>Creeper.</a:t>
            </a:r>
            <a:br>
              <a:rPr lang="en-GB" sz="4400" b="1" i="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a:extLst>
              <a:ext uri="{FF2B5EF4-FFF2-40B4-BE49-F238E27FC236}">
                <a16:creationId xmlns:a16="http://schemas.microsoft.com/office/drawing/2014/main" id="{8D150D4A-FD60-50FD-4C39-100518B08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797" y="847502"/>
            <a:ext cx="3769607"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60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9404723" cy="3138781"/>
          </a:xfrm>
        </p:spPr>
        <p:txBody>
          <a:bodyPr/>
          <a:lstStyle/>
          <a:p>
            <a:r>
              <a:rPr lang="en-US" dirty="0"/>
              <a:t>Q7: True or False?</a:t>
            </a:r>
            <a:br>
              <a:rPr lang="en-US" dirty="0"/>
            </a:br>
            <a:br>
              <a:rPr lang="en-US" dirty="0"/>
            </a:br>
            <a:r>
              <a:rPr lang="en-US" dirty="0"/>
              <a:t> </a:t>
            </a:r>
            <a:r>
              <a:rPr lang="en-GB" sz="4400" dirty="0">
                <a:latin typeface="+mn-lt"/>
              </a:rPr>
              <a:t>This book by a </a:t>
            </a:r>
            <a:br>
              <a:rPr lang="en-GB" sz="4400" dirty="0">
                <a:latin typeface="+mn-lt"/>
              </a:rPr>
            </a:br>
            <a:r>
              <a:rPr lang="en-GB" sz="4400" dirty="0">
                <a:latin typeface="+mn-lt"/>
              </a:rPr>
              <a:t> Scottish author</a:t>
            </a:r>
            <a:br>
              <a:rPr lang="en-GB" sz="4400" dirty="0">
                <a:latin typeface="+mn-lt"/>
              </a:rPr>
            </a:br>
            <a:r>
              <a:rPr lang="en-GB" sz="4400" dirty="0">
                <a:latin typeface="+mn-lt"/>
              </a:rPr>
              <a:t> won the </a:t>
            </a:r>
            <a:br>
              <a:rPr lang="en-GB" sz="4400" dirty="0">
                <a:latin typeface="+mn-lt"/>
              </a:rPr>
            </a:br>
            <a:r>
              <a:rPr lang="en-GB" sz="4400" dirty="0">
                <a:latin typeface="+mn-lt"/>
              </a:rPr>
              <a:t> Blue Peter</a:t>
            </a:r>
            <a:br>
              <a:rPr lang="en-GB" sz="4400" dirty="0">
                <a:latin typeface="+mn-lt"/>
              </a:rPr>
            </a:br>
            <a:r>
              <a:rPr lang="en-GB" sz="4400" dirty="0">
                <a:latin typeface="+mn-lt"/>
              </a:rPr>
              <a:t> Book Award.</a:t>
            </a:r>
            <a:br>
              <a:rPr lang="en-GB" sz="4400" b="1" dirty="0">
                <a:latin typeface="Comic Sans MS" panose="030F0702030302020204" pitchFamily="66" charset="0"/>
              </a:rPr>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2">
            <a:extLst>
              <a:ext uri="{FF2B5EF4-FFF2-40B4-BE49-F238E27FC236}">
                <a16:creationId xmlns:a16="http://schemas.microsoft.com/office/drawing/2014/main" id="{65442088-683E-C52A-649E-BD8E59BC3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241" y="571128"/>
            <a:ext cx="3839935" cy="583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55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2" y="452717"/>
            <a:ext cx="7219932" cy="5044699"/>
          </a:xfrm>
        </p:spPr>
        <p:txBody>
          <a:bodyPr/>
          <a:lstStyle/>
          <a:p>
            <a:r>
              <a:rPr lang="en-US" dirty="0"/>
              <a:t>Q8: True or False?</a:t>
            </a:r>
            <a:br>
              <a:rPr lang="en-US" dirty="0"/>
            </a:br>
            <a:br>
              <a:rPr lang="en-US" dirty="0"/>
            </a:br>
            <a:r>
              <a:rPr lang="en-GB" sz="4400" dirty="0"/>
              <a:t>Porridge the </a:t>
            </a:r>
            <a:br>
              <a:rPr lang="en-GB" sz="4400" dirty="0"/>
            </a:br>
            <a:r>
              <a:rPr lang="en-GB" sz="4400" dirty="0"/>
              <a:t>Tartan Cat</a:t>
            </a:r>
            <a:br>
              <a:rPr lang="en-GB" sz="4400" dirty="0"/>
            </a:br>
            <a:r>
              <a:rPr lang="en-GB" sz="4400" dirty="0"/>
              <a:t> turns tartan</a:t>
            </a:r>
            <a:br>
              <a:rPr lang="en-GB" sz="4400" dirty="0"/>
            </a:br>
            <a:r>
              <a:rPr lang="en-GB" sz="4400" dirty="0"/>
              <a:t> by falling</a:t>
            </a:r>
            <a:br>
              <a:rPr lang="en-GB" sz="4400" dirty="0"/>
            </a:br>
            <a:r>
              <a:rPr lang="en-GB" sz="4400" dirty="0"/>
              <a:t> into a paint</a:t>
            </a:r>
            <a:br>
              <a:rPr lang="en-GB" sz="4400" dirty="0"/>
            </a:br>
            <a:r>
              <a:rPr lang="en-GB" sz="4400" dirty="0"/>
              <a:t> pot of tartan</a:t>
            </a:r>
            <a:br>
              <a:rPr lang="en-GB" sz="4400" dirty="0"/>
            </a:br>
            <a:r>
              <a:rPr lang="en-GB" sz="4400" dirty="0"/>
              <a:t> paint.</a:t>
            </a:r>
            <a:br>
              <a:rPr lang="en-GB" sz="4400" b="1" dirty="0">
                <a:latin typeface="Comic Sans MS" panose="030F0702030302020204" pitchFamily="66" charset="0"/>
              </a:rPr>
            </a:br>
            <a:br>
              <a:rPr lang="en-US" dirty="0"/>
            </a:b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20CC23F-FCA8-FC44-50DC-C88439812E0A}"/>
              </a:ext>
            </a:extLst>
          </p:cNvPr>
          <p:cNvPicPr>
            <a:picLocks noChangeAspect="1"/>
          </p:cNvPicPr>
          <p:nvPr/>
        </p:nvPicPr>
        <p:blipFill>
          <a:blip r:embed="rId3"/>
          <a:stretch>
            <a:fillRect/>
          </a:stretch>
        </p:blipFill>
        <p:spPr>
          <a:xfrm>
            <a:off x="5709423" y="1477993"/>
            <a:ext cx="4110773" cy="5121979"/>
          </a:xfrm>
          <a:prstGeom prst="rect">
            <a:avLst/>
          </a:prstGeom>
        </p:spPr>
      </p:pic>
    </p:spTree>
    <p:extLst>
      <p:ext uri="{BB962C8B-B14F-4D97-AF65-F5344CB8AC3E}">
        <p14:creationId xmlns:p14="http://schemas.microsoft.com/office/powerpoint/2010/main" val="3007889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Q9: True or False?</a:t>
            </a:r>
            <a:br>
              <a:rPr lang="en-US" dirty="0"/>
            </a:br>
            <a:br>
              <a:rPr lang="en-US" dirty="0">
                <a:latin typeface="+mn-lt"/>
              </a:rPr>
            </a:br>
            <a:r>
              <a:rPr lang="en-GB" sz="4400" i="1" dirty="0">
                <a:latin typeface="+mn-lt"/>
              </a:rPr>
              <a:t>Callum and the</a:t>
            </a:r>
            <a:br>
              <a:rPr lang="en-GB" sz="4400" i="1" dirty="0">
                <a:latin typeface="+mn-lt"/>
              </a:rPr>
            </a:br>
            <a:r>
              <a:rPr lang="en-GB" sz="4400" i="1" dirty="0">
                <a:latin typeface="+mn-lt"/>
              </a:rPr>
              <a:t> Mountain </a:t>
            </a:r>
            <a:r>
              <a:rPr lang="en-GB" sz="4400" dirty="0">
                <a:latin typeface="+mn-lt"/>
              </a:rPr>
              <a:t>is written</a:t>
            </a:r>
            <a:br>
              <a:rPr lang="en-GB" sz="4400" dirty="0">
                <a:latin typeface="+mn-lt"/>
              </a:rPr>
            </a:br>
            <a:r>
              <a:rPr lang="en-GB" sz="4400" dirty="0">
                <a:latin typeface="+mn-lt"/>
              </a:rPr>
              <a:t> by a famous TV</a:t>
            </a:r>
            <a:br>
              <a:rPr lang="en-GB" sz="4400" dirty="0">
                <a:latin typeface="+mn-lt"/>
              </a:rPr>
            </a:br>
            <a:r>
              <a:rPr lang="en-GB" sz="4400" dirty="0">
                <a:latin typeface="+mn-lt"/>
              </a:rPr>
              <a:t> celebrity.</a:t>
            </a:r>
            <a:br>
              <a:rPr lang="en-GB" sz="4400" dirty="0">
                <a:latin typeface="+mn-lt"/>
              </a:rPr>
            </a:br>
            <a:endParaRPr lang="en-US" dirty="0">
              <a:latin typeface="+mn-lt"/>
            </a:endParaRP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4">
            <a:extLst>
              <a:ext uri="{FF2B5EF4-FFF2-40B4-BE49-F238E27FC236}">
                <a16:creationId xmlns:a16="http://schemas.microsoft.com/office/drawing/2014/main" id="{0B3DE5A2-F70B-858A-3971-49E008E5A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08782"/>
            <a:ext cx="3730860" cy="568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517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271538" y="453742"/>
            <a:ext cx="9404723" cy="4591957"/>
          </a:xfrm>
        </p:spPr>
        <p:txBody>
          <a:bodyPr/>
          <a:lstStyle/>
          <a:p>
            <a:r>
              <a:rPr lang="en-US" dirty="0"/>
              <a:t>Q10: True or False?</a:t>
            </a:r>
            <a:br>
              <a:rPr lang="en-US" dirty="0"/>
            </a:br>
            <a:br>
              <a:rPr lang="en-US" dirty="0"/>
            </a:br>
            <a:r>
              <a:rPr lang="en-GB" sz="4400" i="1" dirty="0">
                <a:latin typeface="+mn-lt"/>
              </a:rPr>
              <a:t>The God of all Small</a:t>
            </a:r>
            <a:br>
              <a:rPr lang="en-GB" sz="4400" i="1" dirty="0">
                <a:latin typeface="+mn-lt"/>
              </a:rPr>
            </a:br>
            <a:r>
              <a:rPr lang="en-GB" sz="4400" i="1" dirty="0">
                <a:latin typeface="+mn-lt"/>
              </a:rPr>
              <a:t> Boys </a:t>
            </a:r>
            <a:r>
              <a:rPr lang="en-GB" sz="4400" dirty="0">
                <a:latin typeface="+mn-lt"/>
              </a:rPr>
              <a:t>is a World War 1</a:t>
            </a:r>
            <a:br>
              <a:rPr lang="en-GB" sz="4400" dirty="0">
                <a:latin typeface="+mn-lt"/>
              </a:rPr>
            </a:br>
            <a:r>
              <a:rPr lang="en-GB" sz="4400" dirty="0">
                <a:latin typeface="+mn-lt"/>
              </a:rPr>
              <a:t> story set in America.</a:t>
            </a:r>
            <a:br>
              <a:rPr lang="en-GB" sz="4400" b="1" dirty="0">
                <a:latin typeface="Comic Sans MS" panose="030F0702030302020204" pitchFamily="66" charset="0"/>
              </a:rPr>
            </a:b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84D39CB-A970-BF94-0702-D94EA3BCB363}"/>
              </a:ext>
            </a:extLst>
          </p:cNvPr>
          <p:cNvPicPr>
            <a:picLocks noChangeAspect="1"/>
          </p:cNvPicPr>
          <p:nvPr/>
        </p:nvPicPr>
        <p:blipFill>
          <a:blip r:embed="rId3"/>
          <a:stretch>
            <a:fillRect/>
          </a:stretch>
        </p:blipFill>
        <p:spPr>
          <a:xfrm>
            <a:off x="6466901" y="1239651"/>
            <a:ext cx="3492347" cy="5363936"/>
          </a:xfrm>
          <a:prstGeom prst="rect">
            <a:avLst/>
          </a:prstGeom>
        </p:spPr>
      </p:pic>
    </p:spTree>
    <p:extLst>
      <p:ext uri="{BB962C8B-B14F-4D97-AF65-F5344CB8AC3E}">
        <p14:creationId xmlns:p14="http://schemas.microsoft.com/office/powerpoint/2010/main" val="1418557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3998-B77C-571F-90B4-EC4EC08936CE}"/>
              </a:ext>
            </a:extLst>
          </p:cNvPr>
          <p:cNvSpPr>
            <a:spLocks noGrp="1"/>
          </p:cNvSpPr>
          <p:nvPr>
            <p:ph type="ctrTitle"/>
          </p:nvPr>
        </p:nvSpPr>
        <p:spPr/>
        <p:txBody>
          <a:bodyPr/>
          <a:lstStyle/>
          <a:p>
            <a:pPr algn="ctr"/>
            <a:r>
              <a:rPr lang="en-US" dirty="0"/>
              <a:t>Round 7</a:t>
            </a:r>
            <a:br>
              <a:rPr lang="en-US" dirty="0"/>
            </a:br>
            <a:r>
              <a:rPr lang="en-US" dirty="0"/>
              <a:t>Book Settings</a:t>
            </a:r>
          </a:p>
        </p:txBody>
      </p:sp>
      <p:pic>
        <p:nvPicPr>
          <p:cNvPr id="5" name="Picture 4">
            <a:extLst>
              <a:ext uri="{FF2B5EF4-FFF2-40B4-BE49-F238E27FC236}">
                <a16:creationId xmlns:a16="http://schemas.microsoft.com/office/drawing/2014/main" id="{13E79D41-A008-A0C4-9C5C-E77D47598CCC}"/>
              </a:ext>
            </a:extLst>
          </p:cNvPr>
          <p:cNvPicPr>
            <a:picLocks noChangeAspect="1"/>
          </p:cNvPicPr>
          <p:nvPr/>
        </p:nvPicPr>
        <p:blipFill>
          <a:blip r:embed="rId2"/>
          <a:stretch>
            <a:fillRect/>
          </a:stretch>
        </p:blipFill>
        <p:spPr>
          <a:xfrm>
            <a:off x="8509242" y="393539"/>
            <a:ext cx="3136900" cy="3136900"/>
          </a:xfrm>
          <a:prstGeom prst="rect">
            <a:avLst/>
          </a:prstGeom>
        </p:spPr>
      </p:pic>
      <p:pic>
        <p:nvPicPr>
          <p:cNvPr id="3" name="Picture 2">
            <a:extLst>
              <a:ext uri="{FF2B5EF4-FFF2-40B4-BE49-F238E27FC236}">
                <a16:creationId xmlns:a16="http://schemas.microsoft.com/office/drawing/2014/main" id="{D9F9C3AC-D435-FA5B-D690-74752D6FD9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6002808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Q1: In which Scottish city is </a:t>
            </a:r>
            <a:r>
              <a:rPr lang="en-US" i="1" dirty="0"/>
              <a:t>Divided City</a:t>
            </a:r>
            <a:r>
              <a:rPr lang="en-US" dirty="0"/>
              <a:t> by Theresa Breslin set?</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D92CEC5F-B2E2-5320-E023-D140B6094D76}"/>
              </a:ext>
            </a:extLst>
          </p:cNvPr>
          <p:cNvPicPr>
            <a:picLocks noChangeAspect="1"/>
          </p:cNvPicPr>
          <p:nvPr/>
        </p:nvPicPr>
        <p:blipFill>
          <a:blip r:embed="rId3"/>
          <a:stretch>
            <a:fillRect/>
          </a:stretch>
        </p:blipFill>
        <p:spPr>
          <a:xfrm>
            <a:off x="4401015" y="2050646"/>
            <a:ext cx="3011360" cy="4625183"/>
          </a:xfrm>
          <a:prstGeom prst="rect">
            <a:avLst/>
          </a:prstGeom>
        </p:spPr>
      </p:pic>
    </p:spTree>
    <p:extLst>
      <p:ext uri="{BB962C8B-B14F-4D97-AF65-F5344CB8AC3E}">
        <p14:creationId xmlns:p14="http://schemas.microsoft.com/office/powerpoint/2010/main" val="2415949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Q5: </a:t>
            </a:r>
            <a:r>
              <a:rPr lang="en-GB" sz="4000" dirty="0"/>
              <a:t> Which famous Scottish landmark took 7 years to build, needed over 50,000 tonnes of steel and features in this novel by Barbara Henderson?</a:t>
            </a:r>
            <a:endParaRPr lang="en-US" dirty="0"/>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09C1BA9A-69F5-C5E0-9D13-8B0120FDE80D}"/>
              </a:ext>
            </a:extLst>
          </p:cNvPr>
          <p:cNvPicPr>
            <a:picLocks noChangeAspect="1"/>
          </p:cNvPicPr>
          <p:nvPr/>
        </p:nvPicPr>
        <p:blipFill>
          <a:blip r:embed="rId3"/>
          <a:stretch>
            <a:fillRect/>
          </a:stretch>
        </p:blipFill>
        <p:spPr>
          <a:xfrm>
            <a:off x="4326673" y="3165909"/>
            <a:ext cx="3601844" cy="3585836"/>
          </a:xfrm>
          <a:prstGeom prst="rect">
            <a:avLst/>
          </a:prstGeom>
        </p:spPr>
      </p:pic>
    </p:spTree>
    <p:extLst>
      <p:ext uri="{BB962C8B-B14F-4D97-AF65-F5344CB8AC3E}">
        <p14:creationId xmlns:p14="http://schemas.microsoft.com/office/powerpoint/2010/main" val="3375364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Q2: In </a:t>
            </a:r>
            <a:r>
              <a:rPr lang="en-US" i="1" dirty="0"/>
              <a:t>Keep Dancing, Lizzie Chu </a:t>
            </a:r>
            <a:r>
              <a:rPr lang="en-US" dirty="0"/>
              <a:t>by Maisie Chan the characters go on a road trip from Glasgow to a town in England, famous for its ballroom. What’s the town’s name?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762B83A6-6C2E-64A2-50C3-B776F83FF9F4}"/>
              </a:ext>
            </a:extLst>
          </p:cNvPr>
          <p:cNvPicPr>
            <a:picLocks noChangeAspect="1"/>
          </p:cNvPicPr>
          <p:nvPr/>
        </p:nvPicPr>
        <p:blipFill>
          <a:blip r:embed="rId3"/>
          <a:stretch>
            <a:fillRect/>
          </a:stretch>
        </p:blipFill>
        <p:spPr>
          <a:xfrm>
            <a:off x="3456879" y="3942413"/>
            <a:ext cx="4934414" cy="2763272"/>
          </a:xfrm>
          <a:prstGeom prst="rect">
            <a:avLst/>
          </a:prstGeom>
        </p:spPr>
      </p:pic>
    </p:spTree>
    <p:extLst>
      <p:ext uri="{BB962C8B-B14F-4D97-AF65-F5344CB8AC3E}">
        <p14:creationId xmlns:p14="http://schemas.microsoft.com/office/powerpoint/2010/main" val="1926457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5128" y="307752"/>
            <a:ext cx="9404723" cy="1400530"/>
          </a:xfrm>
        </p:spPr>
        <p:txBody>
          <a:bodyPr/>
          <a:lstStyle/>
          <a:p>
            <a:r>
              <a:rPr lang="en-US" dirty="0"/>
              <a:t>Q3: What’s the name of the fictional island where Katie Morag lives?</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906FA0E2-95AB-93A4-D1F7-B5195304A5F6}"/>
              </a:ext>
            </a:extLst>
          </p:cNvPr>
          <p:cNvPicPr>
            <a:picLocks noChangeAspect="1"/>
          </p:cNvPicPr>
          <p:nvPr/>
        </p:nvPicPr>
        <p:blipFill>
          <a:blip r:embed="rId3"/>
          <a:stretch>
            <a:fillRect/>
          </a:stretch>
        </p:blipFill>
        <p:spPr>
          <a:xfrm>
            <a:off x="4434412" y="2235390"/>
            <a:ext cx="5332663" cy="4140656"/>
          </a:xfrm>
          <a:prstGeom prst="rect">
            <a:avLst/>
          </a:prstGeom>
        </p:spPr>
      </p:pic>
      <p:pic>
        <p:nvPicPr>
          <p:cNvPr id="5" name="Picture 4">
            <a:extLst>
              <a:ext uri="{FF2B5EF4-FFF2-40B4-BE49-F238E27FC236}">
                <a16:creationId xmlns:a16="http://schemas.microsoft.com/office/drawing/2014/main" id="{133B5DF4-EE7E-3858-81B1-73EECF7F1B35}"/>
              </a:ext>
            </a:extLst>
          </p:cNvPr>
          <p:cNvPicPr>
            <a:picLocks noChangeAspect="1"/>
          </p:cNvPicPr>
          <p:nvPr/>
        </p:nvPicPr>
        <p:blipFill>
          <a:blip r:embed="rId4"/>
          <a:stretch>
            <a:fillRect/>
          </a:stretch>
        </p:blipFill>
        <p:spPr>
          <a:xfrm>
            <a:off x="1473354" y="2206154"/>
            <a:ext cx="2106187" cy="4199128"/>
          </a:xfrm>
          <a:prstGeom prst="rect">
            <a:avLst/>
          </a:prstGeom>
        </p:spPr>
      </p:pic>
    </p:spTree>
    <p:extLst>
      <p:ext uri="{BB962C8B-B14F-4D97-AF65-F5344CB8AC3E}">
        <p14:creationId xmlns:p14="http://schemas.microsoft.com/office/powerpoint/2010/main" val="26177830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8"/>
            <a:ext cx="9404723" cy="2976282"/>
          </a:xfrm>
        </p:spPr>
        <p:txBody>
          <a:bodyPr/>
          <a:lstStyle/>
          <a:p>
            <a:r>
              <a:rPr lang="en-US" dirty="0"/>
              <a:t>Q4: Name the village near Hogwarts School which Harry Potter is allowed to visit in 3</a:t>
            </a:r>
            <a:r>
              <a:rPr lang="en-US" baseline="30000" dirty="0"/>
              <a:t>rd</a:t>
            </a:r>
            <a:r>
              <a:rPr lang="en-US" dirty="0"/>
              <a:t> Year.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36FCDF46-3C6F-6B19-F2A6-376B00403D3E}"/>
              </a:ext>
            </a:extLst>
          </p:cNvPr>
          <p:cNvPicPr>
            <a:picLocks noChangeAspect="1"/>
          </p:cNvPicPr>
          <p:nvPr/>
        </p:nvPicPr>
        <p:blipFill>
          <a:blip r:embed="rId3"/>
          <a:stretch>
            <a:fillRect/>
          </a:stretch>
        </p:blipFill>
        <p:spPr>
          <a:xfrm>
            <a:off x="4505093" y="2563865"/>
            <a:ext cx="2713153" cy="4129359"/>
          </a:xfrm>
          <a:prstGeom prst="rect">
            <a:avLst/>
          </a:prstGeom>
        </p:spPr>
      </p:pic>
    </p:spTree>
    <p:extLst>
      <p:ext uri="{BB962C8B-B14F-4D97-AF65-F5344CB8AC3E}">
        <p14:creationId xmlns:p14="http://schemas.microsoft.com/office/powerpoint/2010/main" val="14131702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Q5: In this novel by Barbara Henderson, what sort of building is Caerlaverock?</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E267DC31-3D02-6EAB-3FA5-01E82A74BAF2}"/>
              </a:ext>
            </a:extLst>
          </p:cNvPr>
          <p:cNvPicPr>
            <a:picLocks noChangeAspect="1"/>
          </p:cNvPicPr>
          <p:nvPr/>
        </p:nvPicPr>
        <p:blipFill>
          <a:blip r:embed="rId3"/>
          <a:stretch>
            <a:fillRect/>
          </a:stretch>
        </p:blipFill>
        <p:spPr>
          <a:xfrm>
            <a:off x="6063862" y="1853248"/>
            <a:ext cx="3111190" cy="4778513"/>
          </a:xfrm>
          <a:prstGeom prst="rect">
            <a:avLst/>
          </a:prstGeom>
        </p:spPr>
      </p:pic>
    </p:spTree>
    <p:extLst>
      <p:ext uri="{BB962C8B-B14F-4D97-AF65-F5344CB8AC3E}">
        <p14:creationId xmlns:p14="http://schemas.microsoft.com/office/powerpoint/2010/main" val="2886142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Q6: What’s the name of the fictional city where Orphans of </a:t>
            </a:r>
            <a:br>
              <a:rPr lang="en-US" dirty="0"/>
            </a:br>
            <a:r>
              <a:rPr lang="en-US" dirty="0"/>
              <a:t>The Tide is set?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7D25D15F-6109-0783-9134-F10E08866106}"/>
              </a:ext>
            </a:extLst>
          </p:cNvPr>
          <p:cNvPicPr>
            <a:picLocks noChangeAspect="1"/>
          </p:cNvPicPr>
          <p:nvPr/>
        </p:nvPicPr>
        <p:blipFill>
          <a:blip r:embed="rId3"/>
          <a:stretch>
            <a:fillRect/>
          </a:stretch>
        </p:blipFill>
        <p:spPr>
          <a:xfrm>
            <a:off x="5165802" y="1953609"/>
            <a:ext cx="3086100" cy="4747846"/>
          </a:xfrm>
          <a:prstGeom prst="rect">
            <a:avLst/>
          </a:prstGeom>
        </p:spPr>
      </p:pic>
    </p:spTree>
    <p:extLst>
      <p:ext uri="{BB962C8B-B14F-4D97-AF65-F5344CB8AC3E}">
        <p14:creationId xmlns:p14="http://schemas.microsoft.com/office/powerpoint/2010/main" val="40266549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Q7: What’s the name of the magical land where Peter Pan and the Lost Boys live?</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C2977A3B-7083-240F-7016-5E2F8AE30E6C}"/>
              </a:ext>
            </a:extLst>
          </p:cNvPr>
          <p:cNvPicPr>
            <a:picLocks noChangeAspect="1"/>
          </p:cNvPicPr>
          <p:nvPr/>
        </p:nvPicPr>
        <p:blipFill>
          <a:blip r:embed="rId3"/>
          <a:stretch>
            <a:fillRect/>
          </a:stretch>
        </p:blipFill>
        <p:spPr>
          <a:xfrm>
            <a:off x="5442414" y="2180408"/>
            <a:ext cx="3222083" cy="4224874"/>
          </a:xfrm>
          <a:prstGeom prst="rect">
            <a:avLst/>
          </a:prstGeom>
        </p:spPr>
      </p:pic>
    </p:spTree>
    <p:extLst>
      <p:ext uri="{BB962C8B-B14F-4D97-AF65-F5344CB8AC3E}">
        <p14:creationId xmlns:p14="http://schemas.microsoft.com/office/powerpoint/2010/main" val="1700955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Q8: Tiger Skin Rug by Joan Haig is set in Scotland and which other country? </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10CD64D7-B813-C72B-5565-AD07EEDCAA9D}"/>
              </a:ext>
            </a:extLst>
          </p:cNvPr>
          <p:cNvPicPr>
            <a:picLocks noChangeAspect="1"/>
          </p:cNvPicPr>
          <p:nvPr/>
        </p:nvPicPr>
        <p:blipFill>
          <a:blip r:embed="rId3"/>
          <a:stretch>
            <a:fillRect/>
          </a:stretch>
        </p:blipFill>
        <p:spPr>
          <a:xfrm>
            <a:off x="4180818" y="2009388"/>
            <a:ext cx="2975322" cy="4569832"/>
          </a:xfrm>
          <a:prstGeom prst="rect">
            <a:avLst/>
          </a:prstGeom>
        </p:spPr>
      </p:pic>
    </p:spTree>
    <p:extLst>
      <p:ext uri="{BB962C8B-B14F-4D97-AF65-F5344CB8AC3E}">
        <p14:creationId xmlns:p14="http://schemas.microsoft.com/office/powerpoint/2010/main" val="2195431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p:txBody>
          <a:bodyPr/>
          <a:lstStyle/>
          <a:p>
            <a:r>
              <a:rPr lang="en-US" dirty="0"/>
              <a:t>Q9: What’s the missing word?</a:t>
            </a:r>
            <a:br>
              <a:rPr lang="en-US" dirty="0"/>
            </a:br>
            <a:endParaRPr lang="en-US" dirty="0"/>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C021FDFC-C8CA-05B3-DD7F-1E0E07768EDB}"/>
              </a:ext>
            </a:extLst>
          </p:cNvPr>
          <p:cNvPicPr>
            <a:picLocks noChangeAspect="1"/>
          </p:cNvPicPr>
          <p:nvPr/>
        </p:nvPicPr>
        <p:blipFill>
          <a:blip r:embed="rId3"/>
          <a:stretch>
            <a:fillRect/>
          </a:stretch>
        </p:blipFill>
        <p:spPr>
          <a:xfrm>
            <a:off x="3222702" y="1677258"/>
            <a:ext cx="2662043" cy="4078024"/>
          </a:xfrm>
          <a:prstGeom prst="rect">
            <a:avLst/>
          </a:prstGeom>
        </p:spPr>
      </p:pic>
      <p:pic>
        <p:nvPicPr>
          <p:cNvPr id="7" name="Picture 6">
            <a:extLst>
              <a:ext uri="{FF2B5EF4-FFF2-40B4-BE49-F238E27FC236}">
                <a16:creationId xmlns:a16="http://schemas.microsoft.com/office/drawing/2014/main" id="{DCD2615C-E6A3-7A08-048F-C84C7B7D1672}"/>
              </a:ext>
            </a:extLst>
          </p:cNvPr>
          <p:cNvPicPr>
            <a:picLocks noChangeAspect="1"/>
          </p:cNvPicPr>
          <p:nvPr/>
        </p:nvPicPr>
        <p:blipFill>
          <a:blip r:embed="rId4"/>
          <a:stretch>
            <a:fillRect/>
          </a:stretch>
        </p:blipFill>
        <p:spPr>
          <a:xfrm>
            <a:off x="6564401" y="1853248"/>
            <a:ext cx="2573221" cy="3916386"/>
          </a:xfrm>
          <a:prstGeom prst="rect">
            <a:avLst/>
          </a:prstGeom>
        </p:spPr>
      </p:pic>
      <p:sp>
        <p:nvSpPr>
          <p:cNvPr id="9" name="Rectangle 8">
            <a:extLst>
              <a:ext uri="{FF2B5EF4-FFF2-40B4-BE49-F238E27FC236}">
                <a16:creationId xmlns:a16="http://schemas.microsoft.com/office/drawing/2014/main" id="{C7277C10-6D59-62C6-BFFB-233F35FEEF53}"/>
              </a:ext>
            </a:extLst>
          </p:cNvPr>
          <p:cNvSpPr/>
          <p:nvPr/>
        </p:nvSpPr>
        <p:spPr>
          <a:xfrm>
            <a:off x="6680686" y="4415882"/>
            <a:ext cx="2340650" cy="557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E104BD-337B-FFF8-9848-B4453664B74A}"/>
              </a:ext>
            </a:extLst>
          </p:cNvPr>
          <p:cNvSpPr/>
          <p:nvPr/>
        </p:nvSpPr>
        <p:spPr>
          <a:xfrm rot="20867251">
            <a:off x="3384640" y="3568967"/>
            <a:ext cx="2238426" cy="505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096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D089-A8D1-58DB-75D9-7BB0BFB2F771}"/>
              </a:ext>
            </a:extLst>
          </p:cNvPr>
          <p:cNvSpPr>
            <a:spLocks noGrp="1"/>
          </p:cNvSpPr>
          <p:nvPr>
            <p:ph type="title"/>
          </p:nvPr>
        </p:nvSpPr>
        <p:spPr>
          <a:xfrm>
            <a:off x="646111" y="452717"/>
            <a:ext cx="9404723" cy="5952565"/>
          </a:xfrm>
        </p:spPr>
        <p:txBody>
          <a:bodyPr/>
          <a:lstStyle/>
          <a:p>
            <a:r>
              <a:rPr lang="en-US" dirty="0"/>
              <a:t>Q10:Look carefully at </a:t>
            </a:r>
            <a:br>
              <a:rPr lang="en-US" dirty="0"/>
            </a:br>
            <a:r>
              <a:rPr lang="en-US" dirty="0"/>
              <a:t>the cover of this </a:t>
            </a:r>
            <a:br>
              <a:rPr lang="en-US" dirty="0"/>
            </a:br>
            <a:r>
              <a:rPr lang="en-US" dirty="0"/>
              <a:t>atlas.</a:t>
            </a:r>
            <a:br>
              <a:rPr lang="en-US" dirty="0"/>
            </a:br>
            <a:br>
              <a:rPr lang="en-US" dirty="0"/>
            </a:br>
            <a:r>
              <a:rPr lang="en-US" dirty="0"/>
              <a:t>Who is the illustrator?</a:t>
            </a:r>
          </a:p>
        </p:txBody>
      </p:sp>
      <p:pic>
        <p:nvPicPr>
          <p:cNvPr id="8" name="Picture 7">
            <a:extLst>
              <a:ext uri="{FF2B5EF4-FFF2-40B4-BE49-F238E27FC236}">
                <a16:creationId xmlns:a16="http://schemas.microsoft.com/office/drawing/2014/main" id="{BF9CB604-1C8F-814A-994F-FC9A54AA1309}"/>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a:extLst>
              <a:ext uri="{FF2B5EF4-FFF2-40B4-BE49-F238E27FC236}">
                <a16:creationId xmlns:a16="http://schemas.microsoft.com/office/drawing/2014/main" id="{2B213C87-6772-9853-936E-7BE8D91980AD}"/>
              </a:ext>
            </a:extLst>
          </p:cNvPr>
          <p:cNvPicPr>
            <a:picLocks noChangeAspect="1"/>
          </p:cNvPicPr>
          <p:nvPr/>
        </p:nvPicPr>
        <p:blipFill>
          <a:blip r:embed="rId3"/>
          <a:stretch>
            <a:fillRect/>
          </a:stretch>
        </p:blipFill>
        <p:spPr>
          <a:xfrm>
            <a:off x="6096000" y="1413563"/>
            <a:ext cx="3799659" cy="5281528"/>
          </a:xfrm>
          <a:prstGeom prst="rect">
            <a:avLst/>
          </a:prstGeom>
        </p:spPr>
      </p:pic>
    </p:spTree>
    <p:extLst>
      <p:ext uri="{BB962C8B-B14F-4D97-AF65-F5344CB8AC3E}">
        <p14:creationId xmlns:p14="http://schemas.microsoft.com/office/powerpoint/2010/main" val="1826119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4F8E-764A-D783-B74D-B01FC858C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568AC-DB57-935A-9F2B-832FA264157B}"/>
              </a:ext>
            </a:extLst>
          </p:cNvPr>
          <p:cNvSpPr>
            <a:spLocks noGrp="1"/>
          </p:cNvSpPr>
          <p:nvPr>
            <p:ph type="ctrTitle"/>
          </p:nvPr>
        </p:nvSpPr>
        <p:spPr/>
        <p:txBody>
          <a:bodyPr/>
          <a:lstStyle/>
          <a:p>
            <a:pPr algn="ctr"/>
            <a:r>
              <a:rPr lang="en-US" dirty="0"/>
              <a:t>Round 8</a:t>
            </a:r>
            <a:br>
              <a:rPr lang="en-US" dirty="0"/>
            </a:br>
            <a:r>
              <a:rPr lang="en-US" dirty="0"/>
              <a:t>Books in Scots</a:t>
            </a:r>
          </a:p>
        </p:txBody>
      </p:sp>
      <p:pic>
        <p:nvPicPr>
          <p:cNvPr id="5" name="Picture 4">
            <a:extLst>
              <a:ext uri="{FF2B5EF4-FFF2-40B4-BE49-F238E27FC236}">
                <a16:creationId xmlns:a16="http://schemas.microsoft.com/office/drawing/2014/main" id="{9E4198E7-BAF7-D936-AAED-7400C3526D40}"/>
              </a:ext>
            </a:extLst>
          </p:cNvPr>
          <p:cNvPicPr>
            <a:picLocks noChangeAspect="1"/>
          </p:cNvPicPr>
          <p:nvPr/>
        </p:nvPicPr>
        <p:blipFill>
          <a:blip r:embed="rId2"/>
          <a:stretch>
            <a:fillRect/>
          </a:stretch>
        </p:blipFill>
        <p:spPr>
          <a:xfrm>
            <a:off x="8509242" y="393539"/>
            <a:ext cx="3136900" cy="3136900"/>
          </a:xfrm>
          <a:prstGeom prst="rect">
            <a:avLst/>
          </a:prstGeom>
        </p:spPr>
      </p:pic>
      <p:pic>
        <p:nvPicPr>
          <p:cNvPr id="3" name="Picture 2">
            <a:extLst>
              <a:ext uri="{FF2B5EF4-FFF2-40B4-BE49-F238E27FC236}">
                <a16:creationId xmlns:a16="http://schemas.microsoft.com/office/drawing/2014/main" id="{E29FDEBD-2C44-47CA-9CD5-4790AABD69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7251" y="5722440"/>
            <a:ext cx="10691812" cy="914400"/>
          </a:xfrm>
          <a:prstGeom prst="rect">
            <a:avLst/>
          </a:prstGeom>
        </p:spPr>
      </p:pic>
    </p:spTree>
    <p:extLst>
      <p:ext uri="{BB962C8B-B14F-4D97-AF65-F5344CB8AC3E}">
        <p14:creationId xmlns:p14="http://schemas.microsoft.com/office/powerpoint/2010/main" val="329528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dirty="0"/>
              <a:t>Q6: What sad historical event is described in The Desperate Journey? </a:t>
            </a:r>
            <a:br>
              <a:rPr lang="en-US" dirty="0"/>
            </a:br>
            <a:br>
              <a:rPr lang="en-US" dirty="0"/>
            </a:br>
            <a:r>
              <a:rPr lang="en-US" sz="3200" dirty="0"/>
              <a:t>a) The Darien Scheme </a:t>
            </a:r>
            <a:br>
              <a:rPr lang="en-US" sz="3200" dirty="0"/>
            </a:br>
            <a:br>
              <a:rPr lang="en-US" sz="3200" dirty="0"/>
            </a:br>
            <a:r>
              <a:rPr lang="en-US" sz="3200" dirty="0"/>
              <a:t>b) The Highland Clearances</a:t>
            </a:r>
            <a:br>
              <a:rPr lang="en-US" sz="3200" dirty="0"/>
            </a:br>
            <a:br>
              <a:rPr lang="en-US" sz="3200" dirty="0"/>
            </a:br>
            <a:r>
              <a:rPr lang="en-US" sz="3200" dirty="0"/>
              <a:t>c) The Glencoe Massacre</a:t>
            </a:r>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5" name="Picture 4">
            <a:extLst>
              <a:ext uri="{FF2B5EF4-FFF2-40B4-BE49-F238E27FC236}">
                <a16:creationId xmlns:a16="http://schemas.microsoft.com/office/drawing/2014/main" id="{D10E60A3-71F7-262C-D28E-902A1F15A85A}"/>
              </a:ext>
            </a:extLst>
          </p:cNvPr>
          <p:cNvPicPr>
            <a:picLocks noChangeAspect="1"/>
          </p:cNvPicPr>
          <p:nvPr/>
        </p:nvPicPr>
        <p:blipFill>
          <a:blip r:embed="rId3"/>
          <a:stretch>
            <a:fillRect/>
          </a:stretch>
        </p:blipFill>
        <p:spPr>
          <a:xfrm>
            <a:off x="6485896" y="1813326"/>
            <a:ext cx="3155485" cy="4802579"/>
          </a:xfrm>
          <a:prstGeom prst="rect">
            <a:avLst/>
          </a:prstGeom>
        </p:spPr>
      </p:pic>
    </p:spTree>
    <p:extLst>
      <p:ext uri="{BB962C8B-B14F-4D97-AF65-F5344CB8AC3E}">
        <p14:creationId xmlns:p14="http://schemas.microsoft.com/office/powerpoint/2010/main" val="3138249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5008A-813B-A2DB-A58E-AB7ED6F9A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0DFD7-259B-EF7A-340A-41F01BD5C72A}"/>
              </a:ext>
            </a:extLst>
          </p:cNvPr>
          <p:cNvSpPr>
            <a:spLocks noGrp="1"/>
          </p:cNvSpPr>
          <p:nvPr>
            <p:ph type="title"/>
          </p:nvPr>
        </p:nvSpPr>
        <p:spPr>
          <a:xfrm>
            <a:off x="646111" y="452717"/>
            <a:ext cx="9404723" cy="5952565"/>
          </a:xfrm>
        </p:spPr>
        <p:txBody>
          <a:bodyPr/>
          <a:lstStyle/>
          <a:p>
            <a:r>
              <a:rPr lang="en-US" dirty="0"/>
              <a:t>Q1: What does “</a:t>
            </a:r>
            <a:r>
              <a:rPr lang="en-US" dirty="0" err="1"/>
              <a:t>Haud</a:t>
            </a:r>
            <a:r>
              <a:rPr lang="en-US" dirty="0"/>
              <a:t> </a:t>
            </a:r>
            <a:r>
              <a:rPr lang="en-US" dirty="0" err="1"/>
              <a:t>yer</a:t>
            </a:r>
            <a:r>
              <a:rPr lang="en-US" dirty="0"/>
              <a:t> </a:t>
            </a:r>
            <a:r>
              <a:rPr lang="en-US" dirty="0" err="1"/>
              <a:t>wheesht</a:t>
            </a:r>
            <a:r>
              <a:rPr lang="en-US" dirty="0"/>
              <a:t>”</a:t>
            </a:r>
            <a:br>
              <a:rPr lang="en-US" dirty="0"/>
            </a:br>
            <a:r>
              <a:rPr lang="en-US" dirty="0"/>
              <a:t>mean?</a:t>
            </a:r>
            <a:br>
              <a:rPr lang="en-US" dirty="0"/>
            </a:br>
            <a:endParaRPr lang="en-US" dirty="0"/>
          </a:p>
        </p:txBody>
      </p:sp>
      <p:pic>
        <p:nvPicPr>
          <p:cNvPr id="8" name="Picture 7">
            <a:extLst>
              <a:ext uri="{FF2B5EF4-FFF2-40B4-BE49-F238E27FC236}">
                <a16:creationId xmlns:a16="http://schemas.microsoft.com/office/drawing/2014/main" id="{C19B7E76-D092-6E21-DD23-4ABA83E4CC52}"/>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descr="A dog with yellow leaves falling from it&#10;&#10;AI-generated content may be incorrect.">
            <a:extLst>
              <a:ext uri="{FF2B5EF4-FFF2-40B4-BE49-F238E27FC236}">
                <a16:creationId xmlns:a16="http://schemas.microsoft.com/office/drawing/2014/main" id="{D3A1F42E-3518-11AF-B024-CE07B36EF104}"/>
              </a:ext>
            </a:extLst>
          </p:cNvPr>
          <p:cNvPicPr>
            <a:picLocks noChangeAspect="1"/>
          </p:cNvPicPr>
          <p:nvPr/>
        </p:nvPicPr>
        <p:blipFill>
          <a:blip r:embed="rId3"/>
          <a:stretch>
            <a:fillRect/>
          </a:stretch>
        </p:blipFill>
        <p:spPr>
          <a:xfrm>
            <a:off x="4336869" y="1669869"/>
            <a:ext cx="4493621" cy="4493621"/>
          </a:xfrm>
          <a:prstGeom prst="rect">
            <a:avLst/>
          </a:prstGeom>
        </p:spPr>
      </p:pic>
    </p:spTree>
    <p:extLst>
      <p:ext uri="{BB962C8B-B14F-4D97-AF65-F5344CB8AC3E}">
        <p14:creationId xmlns:p14="http://schemas.microsoft.com/office/powerpoint/2010/main" val="19049008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1905-38EE-67FF-1922-415C60243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A6063-1020-1589-B101-3D40CDAB2FDF}"/>
              </a:ext>
            </a:extLst>
          </p:cNvPr>
          <p:cNvSpPr>
            <a:spLocks noGrp="1"/>
          </p:cNvSpPr>
          <p:nvPr>
            <p:ph type="title"/>
          </p:nvPr>
        </p:nvSpPr>
        <p:spPr>
          <a:xfrm>
            <a:off x="646111" y="452717"/>
            <a:ext cx="9404723" cy="5952565"/>
          </a:xfrm>
        </p:spPr>
        <p:txBody>
          <a:bodyPr/>
          <a:lstStyle/>
          <a:p>
            <a:r>
              <a:rPr lang="en-US" dirty="0"/>
              <a:t>Q2: What’s the original title of this classic picture book by Judith Kerr? </a:t>
            </a:r>
            <a:br>
              <a:rPr lang="en-US" dirty="0"/>
            </a:br>
            <a:endParaRPr lang="en-US" dirty="0"/>
          </a:p>
        </p:txBody>
      </p:sp>
      <p:pic>
        <p:nvPicPr>
          <p:cNvPr id="8" name="Picture 7">
            <a:extLst>
              <a:ext uri="{FF2B5EF4-FFF2-40B4-BE49-F238E27FC236}">
                <a16:creationId xmlns:a16="http://schemas.microsoft.com/office/drawing/2014/main" id="{DE35CD56-9F7C-FC3A-90BB-4F4A08723315}"/>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descr="A book cover of a book&#10;&#10;AI-generated content may be incorrect.">
            <a:extLst>
              <a:ext uri="{FF2B5EF4-FFF2-40B4-BE49-F238E27FC236}">
                <a16:creationId xmlns:a16="http://schemas.microsoft.com/office/drawing/2014/main" id="{EA5097AD-94CB-4B95-1556-EFF1A3B8529D}"/>
              </a:ext>
            </a:extLst>
          </p:cNvPr>
          <p:cNvPicPr>
            <a:picLocks noChangeAspect="1"/>
          </p:cNvPicPr>
          <p:nvPr/>
        </p:nvPicPr>
        <p:blipFill>
          <a:blip r:embed="rId3"/>
          <a:stretch>
            <a:fillRect/>
          </a:stretch>
        </p:blipFill>
        <p:spPr>
          <a:xfrm>
            <a:off x="4998720" y="2015308"/>
            <a:ext cx="3697877" cy="4565280"/>
          </a:xfrm>
          <a:prstGeom prst="rect">
            <a:avLst/>
          </a:prstGeom>
        </p:spPr>
      </p:pic>
    </p:spTree>
    <p:extLst>
      <p:ext uri="{BB962C8B-B14F-4D97-AF65-F5344CB8AC3E}">
        <p14:creationId xmlns:p14="http://schemas.microsoft.com/office/powerpoint/2010/main" val="4164798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4B794-6C18-DFF3-8188-97502D700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AACD5-20CD-E0D6-D8DD-678E0905D064}"/>
              </a:ext>
            </a:extLst>
          </p:cNvPr>
          <p:cNvSpPr>
            <a:spLocks noGrp="1"/>
          </p:cNvSpPr>
          <p:nvPr>
            <p:ph type="title"/>
          </p:nvPr>
        </p:nvSpPr>
        <p:spPr>
          <a:xfrm>
            <a:off x="646111" y="452717"/>
            <a:ext cx="9404723" cy="5952565"/>
          </a:xfrm>
        </p:spPr>
        <p:txBody>
          <a:bodyPr/>
          <a:lstStyle/>
          <a:p>
            <a:r>
              <a:rPr lang="en-US" dirty="0"/>
              <a:t>Q3: What sort of bird does the wee lassie swallow first? </a:t>
            </a:r>
            <a:br>
              <a:rPr lang="en-US" dirty="0"/>
            </a:br>
            <a:endParaRPr lang="en-US" dirty="0"/>
          </a:p>
        </p:txBody>
      </p:sp>
      <p:pic>
        <p:nvPicPr>
          <p:cNvPr id="8" name="Picture 7">
            <a:extLst>
              <a:ext uri="{FF2B5EF4-FFF2-40B4-BE49-F238E27FC236}">
                <a16:creationId xmlns:a16="http://schemas.microsoft.com/office/drawing/2014/main" id="{E2078A9F-4E69-5C1E-F07A-9907652B737A}"/>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descr="A book cover with a child&#10;&#10;AI-generated content may be incorrect.">
            <a:extLst>
              <a:ext uri="{FF2B5EF4-FFF2-40B4-BE49-F238E27FC236}">
                <a16:creationId xmlns:a16="http://schemas.microsoft.com/office/drawing/2014/main" id="{5C8AC1E2-98A1-5BFE-C3BC-5702B2819171}"/>
              </a:ext>
            </a:extLst>
          </p:cNvPr>
          <p:cNvPicPr>
            <a:picLocks noChangeAspect="1"/>
          </p:cNvPicPr>
          <p:nvPr/>
        </p:nvPicPr>
        <p:blipFill>
          <a:blip r:embed="rId3"/>
          <a:stretch>
            <a:fillRect/>
          </a:stretch>
        </p:blipFill>
        <p:spPr>
          <a:xfrm>
            <a:off x="781540" y="2094117"/>
            <a:ext cx="5067810" cy="4376230"/>
          </a:xfrm>
          <a:prstGeom prst="rect">
            <a:avLst/>
          </a:prstGeom>
        </p:spPr>
      </p:pic>
      <p:pic>
        <p:nvPicPr>
          <p:cNvPr id="9" name="Picture 8" descr="A cartoon of a child and a bird&#10;&#10;AI-generated content may be incorrect.">
            <a:extLst>
              <a:ext uri="{FF2B5EF4-FFF2-40B4-BE49-F238E27FC236}">
                <a16:creationId xmlns:a16="http://schemas.microsoft.com/office/drawing/2014/main" id="{C7C41A4B-304D-EDA5-E26F-18ADFBB8A364}"/>
              </a:ext>
            </a:extLst>
          </p:cNvPr>
          <p:cNvPicPr>
            <a:picLocks noChangeAspect="1"/>
          </p:cNvPicPr>
          <p:nvPr/>
        </p:nvPicPr>
        <p:blipFill>
          <a:blip r:embed="rId4"/>
          <a:stretch>
            <a:fillRect/>
          </a:stretch>
        </p:blipFill>
        <p:spPr>
          <a:xfrm>
            <a:off x="6935230" y="2685509"/>
            <a:ext cx="4241949" cy="3719773"/>
          </a:xfrm>
          <a:prstGeom prst="rect">
            <a:avLst/>
          </a:prstGeom>
        </p:spPr>
      </p:pic>
    </p:spTree>
    <p:extLst>
      <p:ext uri="{BB962C8B-B14F-4D97-AF65-F5344CB8AC3E}">
        <p14:creationId xmlns:p14="http://schemas.microsoft.com/office/powerpoint/2010/main" val="1433080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29E9D-CA14-3BE1-FF01-C196D29B6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16F2D-7777-1317-F4FA-14831928ADDE}"/>
              </a:ext>
            </a:extLst>
          </p:cNvPr>
          <p:cNvSpPr>
            <a:spLocks noGrp="1"/>
          </p:cNvSpPr>
          <p:nvPr>
            <p:ph type="title"/>
          </p:nvPr>
        </p:nvSpPr>
        <p:spPr>
          <a:xfrm>
            <a:off x="646111" y="452717"/>
            <a:ext cx="9404723" cy="5952565"/>
          </a:xfrm>
        </p:spPr>
        <p:txBody>
          <a:bodyPr/>
          <a:lstStyle/>
          <a:p>
            <a:r>
              <a:rPr lang="en-US" dirty="0"/>
              <a:t>Q4: What does “</a:t>
            </a:r>
            <a:r>
              <a:rPr lang="en-US" dirty="0" err="1"/>
              <a:t>Coorie</a:t>
            </a:r>
            <a:r>
              <a:rPr lang="en-US" dirty="0"/>
              <a:t> Doon” mean?</a:t>
            </a:r>
            <a:br>
              <a:rPr lang="en-US" dirty="0"/>
            </a:br>
            <a:endParaRPr lang="en-US" dirty="0"/>
          </a:p>
        </p:txBody>
      </p:sp>
      <p:pic>
        <p:nvPicPr>
          <p:cNvPr id="8" name="Picture 7">
            <a:extLst>
              <a:ext uri="{FF2B5EF4-FFF2-40B4-BE49-F238E27FC236}">
                <a16:creationId xmlns:a16="http://schemas.microsoft.com/office/drawing/2014/main" id="{226FDC54-E1E2-7E0C-B616-5C61B7863EC6}"/>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descr="A book cover with a child sleeping on a bed&#10;&#10;AI-generated content may be incorrect.">
            <a:extLst>
              <a:ext uri="{FF2B5EF4-FFF2-40B4-BE49-F238E27FC236}">
                <a16:creationId xmlns:a16="http://schemas.microsoft.com/office/drawing/2014/main" id="{45C6F4A1-4B07-E0E9-103C-6E11627AEF8C}"/>
              </a:ext>
            </a:extLst>
          </p:cNvPr>
          <p:cNvPicPr>
            <a:picLocks noChangeAspect="1"/>
          </p:cNvPicPr>
          <p:nvPr/>
        </p:nvPicPr>
        <p:blipFill>
          <a:blip r:embed="rId3"/>
          <a:stretch>
            <a:fillRect/>
          </a:stretch>
        </p:blipFill>
        <p:spPr>
          <a:xfrm>
            <a:off x="5348472" y="1573667"/>
            <a:ext cx="3454605" cy="4831615"/>
          </a:xfrm>
          <a:prstGeom prst="rect">
            <a:avLst/>
          </a:prstGeom>
        </p:spPr>
      </p:pic>
    </p:spTree>
    <p:extLst>
      <p:ext uri="{BB962C8B-B14F-4D97-AF65-F5344CB8AC3E}">
        <p14:creationId xmlns:p14="http://schemas.microsoft.com/office/powerpoint/2010/main" val="30936754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C120-76F2-10EB-B71F-AECD613B2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A33B3-4340-E14F-07BE-D65F9176B004}"/>
              </a:ext>
            </a:extLst>
          </p:cNvPr>
          <p:cNvSpPr>
            <a:spLocks noGrp="1"/>
          </p:cNvSpPr>
          <p:nvPr>
            <p:ph type="title"/>
          </p:nvPr>
        </p:nvSpPr>
        <p:spPr>
          <a:xfrm>
            <a:off x="646111" y="452717"/>
            <a:ext cx="9404723" cy="5952565"/>
          </a:xfrm>
        </p:spPr>
        <p:txBody>
          <a:bodyPr/>
          <a:lstStyle/>
          <a:p>
            <a:r>
              <a:rPr lang="en-US" dirty="0"/>
              <a:t>Q5: What sort of animal is the Wee </a:t>
            </a:r>
            <a:r>
              <a:rPr lang="en-US" dirty="0" err="1"/>
              <a:t>Mowdie</a:t>
            </a:r>
            <a:r>
              <a:rPr lang="en-US" dirty="0"/>
              <a:t>?</a:t>
            </a:r>
            <a:br>
              <a:rPr lang="en-US" dirty="0"/>
            </a:br>
            <a:endParaRPr lang="en-US" dirty="0"/>
          </a:p>
        </p:txBody>
      </p:sp>
      <p:pic>
        <p:nvPicPr>
          <p:cNvPr id="8" name="Picture 7">
            <a:extLst>
              <a:ext uri="{FF2B5EF4-FFF2-40B4-BE49-F238E27FC236}">
                <a16:creationId xmlns:a16="http://schemas.microsoft.com/office/drawing/2014/main" id="{D71B4164-5B09-88EB-487C-9AABACD8E15E}"/>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descr="A cartoon of a mole running&#10;&#10;AI-generated content may be incorrect.">
            <a:extLst>
              <a:ext uri="{FF2B5EF4-FFF2-40B4-BE49-F238E27FC236}">
                <a16:creationId xmlns:a16="http://schemas.microsoft.com/office/drawing/2014/main" id="{06DAAFAB-9402-CF74-EB40-21CE7764D34C}"/>
              </a:ext>
            </a:extLst>
          </p:cNvPr>
          <p:cNvPicPr>
            <a:picLocks noChangeAspect="1"/>
          </p:cNvPicPr>
          <p:nvPr/>
        </p:nvPicPr>
        <p:blipFill>
          <a:blip r:embed="rId3"/>
          <a:stretch>
            <a:fillRect/>
          </a:stretch>
        </p:blipFill>
        <p:spPr>
          <a:xfrm>
            <a:off x="2560882" y="2202053"/>
            <a:ext cx="6066925" cy="4203229"/>
          </a:xfrm>
          <a:prstGeom prst="rect">
            <a:avLst/>
          </a:prstGeom>
        </p:spPr>
      </p:pic>
    </p:spTree>
    <p:extLst>
      <p:ext uri="{BB962C8B-B14F-4D97-AF65-F5344CB8AC3E}">
        <p14:creationId xmlns:p14="http://schemas.microsoft.com/office/powerpoint/2010/main" val="20207152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BADAE-0D3A-6A97-B754-87B1B7488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FBDBB5-E7B0-97D2-B7D5-0AC4A4A438D5}"/>
              </a:ext>
            </a:extLst>
          </p:cNvPr>
          <p:cNvSpPr>
            <a:spLocks noGrp="1"/>
          </p:cNvSpPr>
          <p:nvPr>
            <p:ph type="title"/>
          </p:nvPr>
        </p:nvSpPr>
        <p:spPr>
          <a:xfrm>
            <a:off x="646111" y="452717"/>
            <a:ext cx="9404723" cy="5952565"/>
          </a:xfrm>
        </p:spPr>
        <p:txBody>
          <a:bodyPr/>
          <a:lstStyle/>
          <a:p>
            <a:r>
              <a:rPr lang="en-US" dirty="0"/>
              <a:t>Q6:Who drew the </a:t>
            </a:r>
            <a:r>
              <a:rPr lang="en-US" dirty="0" err="1"/>
              <a:t>hoolet</a:t>
            </a:r>
            <a:r>
              <a:rPr lang="en-US" dirty="0"/>
              <a:t> on the cover of this picture book??</a:t>
            </a:r>
            <a:br>
              <a:rPr lang="en-US" dirty="0"/>
            </a:br>
            <a:endParaRPr lang="en-US" dirty="0"/>
          </a:p>
        </p:txBody>
      </p:sp>
      <p:pic>
        <p:nvPicPr>
          <p:cNvPr id="8" name="Picture 7">
            <a:extLst>
              <a:ext uri="{FF2B5EF4-FFF2-40B4-BE49-F238E27FC236}">
                <a16:creationId xmlns:a16="http://schemas.microsoft.com/office/drawing/2014/main" id="{7C70FBE6-7BD8-57D8-0A42-46472EF69E00}"/>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descr="A yellow owl with black eyes and white text&#10;&#10;AI-generated content may be incorrect.">
            <a:extLst>
              <a:ext uri="{FF2B5EF4-FFF2-40B4-BE49-F238E27FC236}">
                <a16:creationId xmlns:a16="http://schemas.microsoft.com/office/drawing/2014/main" id="{2B17F55D-2D1C-D435-12D9-8B9A5F706896}"/>
              </a:ext>
            </a:extLst>
          </p:cNvPr>
          <p:cNvPicPr>
            <a:picLocks noChangeAspect="1"/>
          </p:cNvPicPr>
          <p:nvPr/>
        </p:nvPicPr>
        <p:blipFill>
          <a:blip r:embed="rId3"/>
          <a:stretch>
            <a:fillRect/>
          </a:stretch>
        </p:blipFill>
        <p:spPr>
          <a:xfrm>
            <a:off x="4529825" y="1813326"/>
            <a:ext cx="3132349" cy="4837739"/>
          </a:xfrm>
          <a:prstGeom prst="rect">
            <a:avLst/>
          </a:prstGeom>
        </p:spPr>
      </p:pic>
    </p:spTree>
    <p:extLst>
      <p:ext uri="{BB962C8B-B14F-4D97-AF65-F5344CB8AC3E}">
        <p14:creationId xmlns:p14="http://schemas.microsoft.com/office/powerpoint/2010/main" val="35417954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998D3-74D6-D368-A891-13361ADFD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1E289-CE0E-E0B9-C16E-20F48F415706}"/>
              </a:ext>
            </a:extLst>
          </p:cNvPr>
          <p:cNvSpPr>
            <a:spLocks noGrp="1"/>
          </p:cNvSpPr>
          <p:nvPr>
            <p:ph type="title"/>
          </p:nvPr>
        </p:nvSpPr>
        <p:spPr>
          <a:xfrm>
            <a:off x="646111" y="452717"/>
            <a:ext cx="9404723" cy="5952565"/>
          </a:xfrm>
        </p:spPr>
        <p:txBody>
          <a:bodyPr/>
          <a:lstStyle/>
          <a:p>
            <a:r>
              <a:rPr lang="en-US" dirty="0"/>
              <a:t>Q7:Finish the title of this well-known poem by JK Annand</a:t>
            </a:r>
            <a:br>
              <a:rPr lang="en-US" dirty="0"/>
            </a:br>
            <a:br>
              <a:rPr lang="en-US" dirty="0"/>
            </a:br>
            <a:r>
              <a:rPr lang="en-US" dirty="0"/>
              <a:t> Mince and …………….</a:t>
            </a:r>
            <a:br>
              <a:rPr lang="en-US" dirty="0"/>
            </a:br>
            <a:br>
              <a:rPr lang="en-US" dirty="0"/>
            </a:br>
            <a:endParaRPr lang="en-US" dirty="0"/>
          </a:p>
        </p:txBody>
      </p:sp>
      <p:pic>
        <p:nvPicPr>
          <p:cNvPr id="8" name="Picture 7">
            <a:extLst>
              <a:ext uri="{FF2B5EF4-FFF2-40B4-BE49-F238E27FC236}">
                <a16:creationId xmlns:a16="http://schemas.microsoft.com/office/drawing/2014/main" id="{9C8201B3-A373-76FC-CA0E-B02E00528E05}"/>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descr="A book cover with a green dragon&#10;&#10;AI-generated content may be incorrect.">
            <a:extLst>
              <a:ext uri="{FF2B5EF4-FFF2-40B4-BE49-F238E27FC236}">
                <a16:creationId xmlns:a16="http://schemas.microsoft.com/office/drawing/2014/main" id="{A735302A-3FD6-82B6-2885-755096B66D98}"/>
              </a:ext>
            </a:extLst>
          </p:cNvPr>
          <p:cNvPicPr>
            <a:picLocks noChangeAspect="1"/>
          </p:cNvPicPr>
          <p:nvPr/>
        </p:nvPicPr>
        <p:blipFill>
          <a:blip r:embed="rId3"/>
          <a:stretch>
            <a:fillRect/>
          </a:stretch>
        </p:blipFill>
        <p:spPr>
          <a:xfrm>
            <a:off x="6995950" y="2118593"/>
            <a:ext cx="3565425" cy="4353135"/>
          </a:xfrm>
          <a:prstGeom prst="rect">
            <a:avLst/>
          </a:prstGeom>
        </p:spPr>
      </p:pic>
    </p:spTree>
    <p:extLst>
      <p:ext uri="{BB962C8B-B14F-4D97-AF65-F5344CB8AC3E}">
        <p14:creationId xmlns:p14="http://schemas.microsoft.com/office/powerpoint/2010/main" val="1030531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87EE-2E86-33C0-1C57-FD0818E55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3BCEC-BFDB-4E63-C985-2320CF32CD87}"/>
              </a:ext>
            </a:extLst>
          </p:cNvPr>
          <p:cNvSpPr>
            <a:spLocks noGrp="1"/>
          </p:cNvSpPr>
          <p:nvPr>
            <p:ph type="title"/>
          </p:nvPr>
        </p:nvSpPr>
        <p:spPr>
          <a:xfrm>
            <a:off x="646111" y="452717"/>
            <a:ext cx="9404723" cy="5952565"/>
          </a:xfrm>
        </p:spPr>
        <p:txBody>
          <a:bodyPr/>
          <a:lstStyle/>
          <a:p>
            <a:r>
              <a:rPr lang="en-US" dirty="0"/>
              <a:t>Q8: This picture book in Scots retells a poem by which famous poet?</a:t>
            </a:r>
            <a:br>
              <a:rPr lang="en-US" dirty="0"/>
            </a:br>
            <a:endParaRPr lang="en-US" dirty="0"/>
          </a:p>
        </p:txBody>
      </p:sp>
      <p:pic>
        <p:nvPicPr>
          <p:cNvPr id="8" name="Picture 7">
            <a:extLst>
              <a:ext uri="{FF2B5EF4-FFF2-40B4-BE49-F238E27FC236}">
                <a16:creationId xmlns:a16="http://schemas.microsoft.com/office/drawing/2014/main" id="{6FFD29B7-453B-C132-4809-651520FED7AC}"/>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descr="A person holding a child&#10;&#10;AI-generated content may be incorrect.">
            <a:extLst>
              <a:ext uri="{FF2B5EF4-FFF2-40B4-BE49-F238E27FC236}">
                <a16:creationId xmlns:a16="http://schemas.microsoft.com/office/drawing/2014/main" id="{619670E8-B32B-20B3-1AF7-2B64C7360AC8}"/>
              </a:ext>
            </a:extLst>
          </p:cNvPr>
          <p:cNvPicPr>
            <a:picLocks noChangeAspect="1"/>
          </p:cNvPicPr>
          <p:nvPr/>
        </p:nvPicPr>
        <p:blipFill>
          <a:blip r:embed="rId3"/>
          <a:stretch>
            <a:fillRect/>
          </a:stretch>
        </p:blipFill>
        <p:spPr>
          <a:xfrm>
            <a:off x="3333136" y="1841320"/>
            <a:ext cx="5537238" cy="4762024"/>
          </a:xfrm>
          <a:prstGeom prst="rect">
            <a:avLst/>
          </a:prstGeom>
        </p:spPr>
      </p:pic>
      <p:sp>
        <p:nvSpPr>
          <p:cNvPr id="5" name="Rounded Rectangle 4">
            <a:extLst>
              <a:ext uri="{FF2B5EF4-FFF2-40B4-BE49-F238E27FC236}">
                <a16:creationId xmlns:a16="http://schemas.microsoft.com/office/drawing/2014/main" id="{321604AD-0B7A-7576-B3E5-9554752248CE}"/>
              </a:ext>
            </a:extLst>
          </p:cNvPr>
          <p:cNvSpPr/>
          <p:nvPr/>
        </p:nvSpPr>
        <p:spPr>
          <a:xfrm>
            <a:off x="6356555" y="3569110"/>
            <a:ext cx="1961535" cy="2212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221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1C372-89EB-C7AC-63C3-FC30E54A5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B074F-6C0A-FF24-A7CE-1D9D4D173EA9}"/>
              </a:ext>
            </a:extLst>
          </p:cNvPr>
          <p:cNvSpPr>
            <a:spLocks noGrp="1"/>
          </p:cNvSpPr>
          <p:nvPr>
            <p:ph type="title"/>
          </p:nvPr>
        </p:nvSpPr>
        <p:spPr>
          <a:xfrm>
            <a:off x="646111" y="452717"/>
            <a:ext cx="9404723" cy="5952565"/>
          </a:xfrm>
        </p:spPr>
        <p:txBody>
          <a:bodyPr/>
          <a:lstStyle/>
          <a:p>
            <a:r>
              <a:rPr lang="en-US" dirty="0"/>
              <a:t>Q9:  What’s the original title of this funny book by Roald Dahl? </a:t>
            </a:r>
            <a:br>
              <a:rPr lang="en-US" dirty="0"/>
            </a:br>
            <a:endParaRPr lang="en-US" dirty="0"/>
          </a:p>
        </p:txBody>
      </p:sp>
      <p:pic>
        <p:nvPicPr>
          <p:cNvPr id="8" name="Picture 7">
            <a:extLst>
              <a:ext uri="{FF2B5EF4-FFF2-40B4-BE49-F238E27FC236}">
                <a16:creationId xmlns:a16="http://schemas.microsoft.com/office/drawing/2014/main" id="{2EB67F52-2BD8-4322-071A-5B7B61233F9B}"/>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descr="A book cover with a wolf and a wolf&#10;&#10;AI-generated content may be incorrect.">
            <a:extLst>
              <a:ext uri="{FF2B5EF4-FFF2-40B4-BE49-F238E27FC236}">
                <a16:creationId xmlns:a16="http://schemas.microsoft.com/office/drawing/2014/main" id="{232F3F98-862C-5989-1D8D-2CCB07338E2B}"/>
              </a:ext>
            </a:extLst>
          </p:cNvPr>
          <p:cNvPicPr>
            <a:picLocks noChangeAspect="1"/>
          </p:cNvPicPr>
          <p:nvPr/>
        </p:nvPicPr>
        <p:blipFill>
          <a:blip r:embed="rId3"/>
          <a:stretch>
            <a:fillRect/>
          </a:stretch>
        </p:blipFill>
        <p:spPr>
          <a:xfrm>
            <a:off x="4958310" y="1932039"/>
            <a:ext cx="3610924" cy="4751215"/>
          </a:xfrm>
          <a:prstGeom prst="rect">
            <a:avLst/>
          </a:prstGeom>
        </p:spPr>
      </p:pic>
      <p:sp>
        <p:nvSpPr>
          <p:cNvPr id="7" name="Oval 6">
            <a:extLst>
              <a:ext uri="{FF2B5EF4-FFF2-40B4-BE49-F238E27FC236}">
                <a16:creationId xmlns:a16="http://schemas.microsoft.com/office/drawing/2014/main" id="{C21F9CD7-B28A-F183-B3E8-5A77A82611BC}"/>
              </a:ext>
            </a:extLst>
          </p:cNvPr>
          <p:cNvSpPr/>
          <p:nvPr/>
        </p:nvSpPr>
        <p:spPr>
          <a:xfrm>
            <a:off x="5247195" y="3885147"/>
            <a:ext cx="927463" cy="8645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2165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1D067-E954-1187-C72F-0154C5D6E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A2457-9827-24EF-BBFC-18FA683A1FD7}"/>
              </a:ext>
            </a:extLst>
          </p:cNvPr>
          <p:cNvSpPr>
            <a:spLocks noGrp="1"/>
          </p:cNvSpPr>
          <p:nvPr>
            <p:ph type="title"/>
          </p:nvPr>
        </p:nvSpPr>
        <p:spPr>
          <a:xfrm>
            <a:off x="646111" y="452717"/>
            <a:ext cx="9404723" cy="5952565"/>
          </a:xfrm>
        </p:spPr>
        <p:txBody>
          <a:bodyPr/>
          <a:lstStyle/>
          <a:p>
            <a:r>
              <a:rPr lang="en-US" dirty="0"/>
              <a:t>Q10: Which  granny CAN you shove off a bus?</a:t>
            </a:r>
            <a:br>
              <a:rPr lang="en-US" dirty="0"/>
            </a:br>
            <a:endParaRPr lang="en-US" dirty="0"/>
          </a:p>
        </p:txBody>
      </p:sp>
      <p:pic>
        <p:nvPicPr>
          <p:cNvPr id="8" name="Picture 7">
            <a:extLst>
              <a:ext uri="{FF2B5EF4-FFF2-40B4-BE49-F238E27FC236}">
                <a16:creationId xmlns:a16="http://schemas.microsoft.com/office/drawing/2014/main" id="{89940C8C-DEC6-1440-4B32-0A2CDF27FE9A}"/>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4" name="Picture 3" descr="A book cover of a book&#10;&#10;AI-generated content may be incorrect.">
            <a:extLst>
              <a:ext uri="{FF2B5EF4-FFF2-40B4-BE49-F238E27FC236}">
                <a16:creationId xmlns:a16="http://schemas.microsoft.com/office/drawing/2014/main" id="{ED975B10-5C1B-55C3-DD1F-9DC248E672C6}"/>
              </a:ext>
            </a:extLst>
          </p:cNvPr>
          <p:cNvPicPr>
            <a:picLocks noChangeAspect="1"/>
          </p:cNvPicPr>
          <p:nvPr/>
        </p:nvPicPr>
        <p:blipFill>
          <a:blip r:embed="rId3"/>
          <a:stretch>
            <a:fillRect/>
          </a:stretch>
        </p:blipFill>
        <p:spPr>
          <a:xfrm>
            <a:off x="3971107" y="2028307"/>
            <a:ext cx="3842567" cy="4520666"/>
          </a:xfrm>
          <a:prstGeom prst="rect">
            <a:avLst/>
          </a:prstGeom>
        </p:spPr>
      </p:pic>
    </p:spTree>
    <p:extLst>
      <p:ext uri="{BB962C8B-B14F-4D97-AF65-F5344CB8AC3E}">
        <p14:creationId xmlns:p14="http://schemas.microsoft.com/office/powerpoint/2010/main" val="419364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69B2-C17F-0A73-F577-AFD5306340F4}"/>
              </a:ext>
            </a:extLst>
          </p:cNvPr>
          <p:cNvSpPr>
            <a:spLocks noGrp="1"/>
          </p:cNvSpPr>
          <p:nvPr>
            <p:ph type="title"/>
          </p:nvPr>
        </p:nvSpPr>
        <p:spPr/>
        <p:txBody>
          <a:bodyPr/>
          <a:lstStyle/>
          <a:p>
            <a:r>
              <a:rPr lang="en-US" sz="3600" dirty="0"/>
              <a:t>Q7: This novel is set in a Scottish town that gave its name to a famous pattern. </a:t>
            </a:r>
            <a:br>
              <a:rPr lang="en-US" sz="3600" dirty="0"/>
            </a:br>
            <a:r>
              <a:rPr lang="en-US" sz="3600" dirty="0"/>
              <a:t>What’s the name </a:t>
            </a:r>
            <a:br>
              <a:rPr lang="en-US" sz="3600" dirty="0"/>
            </a:br>
            <a:r>
              <a:rPr lang="en-US" sz="3600" dirty="0"/>
              <a:t>of the town?</a:t>
            </a:r>
            <a:br>
              <a:rPr lang="en-US" dirty="0"/>
            </a:br>
            <a:br>
              <a:rPr lang="en-US" dirty="0"/>
            </a:br>
            <a:r>
              <a:rPr lang="en-US" sz="3200" dirty="0"/>
              <a:t>A) St Andrews</a:t>
            </a:r>
            <a:br>
              <a:rPr lang="en-US" sz="3200" dirty="0"/>
            </a:br>
            <a:br>
              <a:rPr lang="en-US" sz="3200" dirty="0"/>
            </a:br>
            <a:r>
              <a:rPr lang="en-US" sz="3200" dirty="0"/>
              <a:t>B) Blantyre</a:t>
            </a:r>
            <a:br>
              <a:rPr lang="en-US" sz="3200" dirty="0"/>
            </a:br>
            <a:br>
              <a:rPr lang="en-US" sz="3200" dirty="0"/>
            </a:br>
            <a:r>
              <a:rPr lang="en-US" sz="3200" dirty="0"/>
              <a:t>C) Paisley</a:t>
            </a:r>
          </a:p>
        </p:txBody>
      </p:sp>
      <p:pic>
        <p:nvPicPr>
          <p:cNvPr id="4" name="Picture 3">
            <a:extLst>
              <a:ext uri="{FF2B5EF4-FFF2-40B4-BE49-F238E27FC236}">
                <a16:creationId xmlns:a16="http://schemas.microsoft.com/office/drawing/2014/main" id="{838F502E-25E3-DAF2-23F6-27FDFE4A32DF}"/>
              </a:ext>
            </a:extLst>
          </p:cNvPr>
          <p:cNvPicPr>
            <a:picLocks noChangeAspect="1"/>
          </p:cNvPicPr>
          <p:nvPr/>
        </p:nvPicPr>
        <p:blipFill>
          <a:blip r:embed="rId2"/>
          <a:stretch>
            <a:fillRect/>
          </a:stretch>
        </p:blipFill>
        <p:spPr>
          <a:xfrm>
            <a:off x="10049851" y="452717"/>
            <a:ext cx="1360609" cy="1360609"/>
          </a:xfrm>
          <a:prstGeom prst="rect">
            <a:avLst/>
          </a:prstGeom>
        </p:spPr>
      </p:pic>
      <p:pic>
        <p:nvPicPr>
          <p:cNvPr id="6" name="Picture 5">
            <a:extLst>
              <a:ext uri="{FF2B5EF4-FFF2-40B4-BE49-F238E27FC236}">
                <a16:creationId xmlns:a16="http://schemas.microsoft.com/office/drawing/2014/main" id="{BE18373A-526F-B72B-709E-BE78A1065BD2}"/>
              </a:ext>
            </a:extLst>
          </p:cNvPr>
          <p:cNvPicPr>
            <a:picLocks noChangeAspect="1"/>
          </p:cNvPicPr>
          <p:nvPr/>
        </p:nvPicPr>
        <p:blipFill>
          <a:blip r:embed="rId3"/>
          <a:stretch>
            <a:fillRect/>
          </a:stretch>
        </p:blipFill>
        <p:spPr>
          <a:xfrm>
            <a:off x="6446766" y="1949084"/>
            <a:ext cx="3039950" cy="4672361"/>
          </a:xfrm>
          <a:prstGeom prst="rect">
            <a:avLst/>
          </a:prstGeom>
        </p:spPr>
      </p:pic>
    </p:spTree>
    <p:extLst>
      <p:ext uri="{BB962C8B-B14F-4D97-AF65-F5344CB8AC3E}">
        <p14:creationId xmlns:p14="http://schemas.microsoft.com/office/powerpoint/2010/main" val="29028936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629</TotalTime>
  <Words>1637</Words>
  <Application>Microsoft Macintosh PowerPoint</Application>
  <PresentationFormat>Widescreen</PresentationFormat>
  <Paragraphs>89</Paragraphs>
  <Slides>89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Apple Chancery</vt:lpstr>
      <vt:lpstr>Century Gothic</vt:lpstr>
      <vt:lpstr>Comic Sans MS</vt:lpstr>
      <vt:lpstr>Wingdings 3</vt:lpstr>
      <vt:lpstr>Ion</vt:lpstr>
      <vt:lpstr>World Book Day KidLit Scotland Quiz</vt:lpstr>
      <vt:lpstr>Round 1  Scottish History</vt:lpstr>
      <vt:lpstr>Q1: Which Scottish Queen was crowned when only a 9-month-old baby in 1542? </vt:lpstr>
      <vt:lpstr>Q2: What did Vikings call their sailboats?</vt:lpstr>
      <vt:lpstr>Q3: The Romans built a HUGE wall across Scotland, running from Bo’ness on the River Forth to Old Kilpatrick on the River Clyde. What do we call this wall?  A) The Antonine Wall    B) Hadrian’s Wall                                 C) The Great Wall </vt:lpstr>
      <vt:lpstr>Q4: Which Scottish poet wrote ‘Auld Lang Syne’, which is sung across the world at New Year?</vt:lpstr>
      <vt:lpstr>Q5:  Which famous Scottish landmark took 7 years to build, needed over 50,000 tonnes of steel and features in this novel by Barbara Henderson?</vt:lpstr>
      <vt:lpstr>Q6: What sad historical event is described in The Desperate Journey?   a) The Darien Scheme   b) The Highland Clearances  c) The Glencoe Massacre</vt:lpstr>
      <vt:lpstr>Q7: This novel is set in a Scottish town that gave its name to a famous pattern.  What’s the name  of the town?  A) St Andrews  B) Blantyre  C) Paisley</vt:lpstr>
      <vt:lpstr>Q8: What was the name of the famous battle that was fought near Inverness in 1746?   a) Hastings   b) Culloden   c) Bannockburn</vt:lpstr>
      <vt:lpstr>Q9: In 1996, Scottish scientists cloned the world’s first mammal, named Dolly. What kind of animal was Dolly? A) a dog          b) a bat      c) a sheep</vt:lpstr>
      <vt:lpstr>Q10: Robert the Bruce beat King Edward II at which famous battle?  a) Bannockburn   b) Flodden   c) Largs  </vt:lpstr>
      <vt:lpstr>Round 2  Scottish  Creatures: Real and Mythical!</vt:lpstr>
      <vt:lpstr>Q1: Why is the unicorn especially important in Scotland?</vt:lpstr>
      <vt:lpstr>Q2: What sort of animal is Willow?</vt:lpstr>
      <vt:lpstr>Q3: Where does this famous monster live?  </vt:lpstr>
      <vt:lpstr>Q4: What species of big cat is pictured here?</vt:lpstr>
      <vt:lpstr>Q5: Are these birds  a) penguins   b)puffins  c) parrots</vt:lpstr>
      <vt:lpstr>Q6: Why should you never touch a Kelpie?</vt:lpstr>
      <vt:lpstr>Q7: Why are red squirrels in trouble in Scotland?</vt:lpstr>
      <vt:lpstr>Q8: What’s the name of this famous dog from Edinburgh?</vt:lpstr>
      <vt:lpstr>Q9: What are the names of these cute Scottish cats?</vt:lpstr>
      <vt:lpstr>Q 10: These books feature the same mythical creature. What’s its name?</vt:lpstr>
      <vt:lpstr>Round 3  Picture Books: What’s Missing?</vt:lpstr>
      <vt:lpstr>Q1: What’s missing from the cover of Greyfriar’s Bobby?</vt:lpstr>
      <vt:lpstr>Q2: What’s missing from the cover of Hello Scottish Animals! ?</vt:lpstr>
      <vt:lpstr>Q3: What’s missing from the cover of Grizzly Ben?</vt:lpstr>
      <vt:lpstr>Q4: What’s missing from the cover  of Mack and the Missing Cheese?</vt:lpstr>
      <vt:lpstr>Q5: What’s missing from the cover of Wheesht! ?</vt:lpstr>
      <vt:lpstr>Q6: What’s missing from the cover of Colin and Lee Carrot and Pea?</vt:lpstr>
      <vt:lpstr>Q7: What’s missing from the cover of There’s A Bear on My Chair?</vt:lpstr>
      <vt:lpstr>Q8: What’s missing from the cover of What’s the Time, Mr Wolf?</vt:lpstr>
      <vt:lpstr>Q9: What’s missing from the cover of Katie Morag Delivers the Mail?</vt:lpstr>
      <vt:lpstr>Q10: What’s missing from the cover of Caterpillar Butterfly?</vt:lpstr>
      <vt:lpstr>Round 4  Titles: Missing Words</vt:lpstr>
      <vt:lpstr>Q1: Complete  the Title   Help!  I Smell a - - - - - - -    </vt:lpstr>
      <vt:lpstr>Q2: Complete  the Title   The - - - - - - -  Detective Agency</vt:lpstr>
      <vt:lpstr>Q3: Complete the title  The Wind  in the  _ _ _ _ _ _ _</vt:lpstr>
      <vt:lpstr>Q4: Complete the title  Fir for _ _ _ _ </vt:lpstr>
      <vt:lpstr>Q5: Complete the title  Attack of the Giant _ _ _ _ _ Chickens</vt:lpstr>
      <vt:lpstr>Q6: Complete the title   The Fox Girl and the White _ _ _ _ _ _ _  </vt:lpstr>
      <vt:lpstr>Q7: Complete  the title:  Katie Morag and the Tiresome _ _ _</vt:lpstr>
      <vt:lpstr>Q8: Complete the title   Charlie’s _ _ _ _ _ _ _</vt:lpstr>
      <vt:lpstr>Q9: Complete  the title  Thorfinn the Nicest _ _ _ _ _ _ and the Awful Invasion</vt:lpstr>
      <vt:lpstr>Q10: Complete the title  Porridge the Tartan Cat and the Brawsome  _ _ _ _ _ _ _ _</vt:lpstr>
      <vt:lpstr>Round 5 Julia Donaldson</vt:lpstr>
      <vt:lpstr>Q1: What’s the name of this cute little fish?</vt:lpstr>
      <vt:lpstr>Q2: Who is the hero of this book by  Julia Donaldson?</vt:lpstr>
      <vt:lpstr>Q3: What does Tabby McTat do (badly) to try and help his busker friend, Fred?</vt:lpstr>
      <vt:lpstr>Q4: What word is missing from the Fairy Godmother’s spell?  “By changing her colour  and changing her _ _ _ _ _,  the princess may try  seven times to escape.”  </vt:lpstr>
      <vt:lpstr>Q5: What’s the name of the illustrator of this famous story?</vt:lpstr>
      <vt:lpstr>Q6: When the old lady complains her house is too small, what does the wise old man tell her to do?</vt:lpstr>
      <vt:lpstr>Q7: Which famous person helps Stick Man to get back to the family home?</vt:lpstr>
      <vt:lpstr>Q8: What’s the 2 word title of this Stone Age set book by Julia Donaldson?</vt:lpstr>
      <vt:lpstr>Q9: Name 3 of the things Zog has to learn during his 5 years at dragon school!</vt:lpstr>
      <vt:lpstr>Q10: What’s the title of this funny story by Julia Donaldson?</vt:lpstr>
      <vt:lpstr>Round 6 True or False?</vt:lpstr>
      <vt:lpstr>Q1: True or False?  Talking History, by  Joan Lennon and  Joan Haig, is a  book about  famous speeches  in history.   </vt:lpstr>
      <vt:lpstr>Q2: True or False?  Scottish Writer  Robert Louis  Stevenson wrote  the famous book,  Treasure Island. </vt:lpstr>
      <vt:lpstr>Q3: True or False?  The Winnie the Pooh  stories were written  by a Scottish author. </vt:lpstr>
      <vt:lpstr>Q4: True or False?  A Kind of Spark by  Elle McNicoll was  made into a  TV Drama.</vt:lpstr>
      <vt:lpstr>Q5: True or False?  One Button  Benny is illustrated by Alan Windram.  </vt:lpstr>
      <vt:lpstr>Q6: True or False?  The NEXT book in  this series by  Scotland-based  Abi Elphinstone is  called The Shadow  Creeper. </vt:lpstr>
      <vt:lpstr>Q7: True or False?   This book by a   Scottish author  won the   Blue Peter  Book Award. </vt:lpstr>
      <vt:lpstr>Q8: True or False?  Porridge the  Tartan Cat  turns tartan  by falling  into a paint  pot of tartan  paint.   </vt:lpstr>
      <vt:lpstr>Q9: True or False?  Callum and the  Mountain is written  by a famous TV  celebrity. </vt:lpstr>
      <vt:lpstr>Q10: True or False?  The God of all Small  Boys is a World War 1  story set in America.  </vt:lpstr>
      <vt:lpstr>Round 7 Book Settings</vt:lpstr>
      <vt:lpstr>Q1: In which Scottish city is Divided City by Theresa Breslin set?</vt:lpstr>
      <vt:lpstr>Q2: In Keep Dancing, Lizzie Chu by Maisie Chan the characters go on a road trip from Glasgow to a town in England, famous for its ballroom. What’s the town’s name? </vt:lpstr>
      <vt:lpstr>Q3: What’s the name of the fictional island where Katie Morag lives?</vt:lpstr>
      <vt:lpstr>Q4: Name the village near Hogwarts School which Harry Potter is allowed to visit in 3rd Year. </vt:lpstr>
      <vt:lpstr>Q5: In this novel by Barbara Henderson, what sort of building is Caerlaverock?</vt:lpstr>
      <vt:lpstr>Q6: What’s the name of the fictional city where Orphans of  The Tide is set? </vt:lpstr>
      <vt:lpstr>Q7: What’s the name of the magical land where Peter Pan and the Lost Boys live?</vt:lpstr>
      <vt:lpstr>Q8: Tiger Skin Rug by Joan Haig is set in Scotland and which other country? </vt:lpstr>
      <vt:lpstr>Q9: What’s the missing word? </vt:lpstr>
      <vt:lpstr>Q10:Look carefully at  the cover of this  atlas.  Who is the illustrator?</vt:lpstr>
      <vt:lpstr>Round 8 Books in Scots</vt:lpstr>
      <vt:lpstr>Q1: What does “Haud yer wheesht” mean? </vt:lpstr>
      <vt:lpstr>Q2: What’s the original title of this classic picture book by Judith Kerr?  </vt:lpstr>
      <vt:lpstr>Q3: What sort of bird does the wee lassie swallow first?  </vt:lpstr>
      <vt:lpstr>Q4: What does “Coorie Doon” mean? </vt:lpstr>
      <vt:lpstr>Q5: What sort of animal is the Wee Mowdie? </vt:lpstr>
      <vt:lpstr>Q6:Who drew the hoolet on the cover of this picture book?? </vt:lpstr>
      <vt:lpstr>Q7:Finish the title of this well-known poem by JK Annand   Mince and …………….  </vt:lpstr>
      <vt:lpstr>Q8: This picture book in Scots retells a poem by which famous poet? </vt:lpstr>
      <vt:lpstr>Q9:  What’s the original title of this funny book by Roald Dahl?  </vt:lpstr>
      <vt:lpstr>Q10: Which  granny CAN you shove off a bus?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Book Day KidLit Scotland Quiz</dc:title>
  <dc:creator>Lindsay Littleson</dc:creator>
  <cp:lastModifiedBy>Lindsay Littleson</cp:lastModifiedBy>
  <cp:revision>23</cp:revision>
  <dcterms:created xsi:type="dcterms:W3CDTF">2024-02-08T21:04:50Z</dcterms:created>
  <dcterms:modified xsi:type="dcterms:W3CDTF">2025-01-23T22:30:53Z</dcterms:modified>
</cp:coreProperties>
</file>