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  <p:sldId id="257" r:id="rId6"/>
    <p:sldId id="263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35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62EF79-88F4-9433-EFFB-BEBFE1529648}" v="67" dt="2024-10-03T09:13:46.532"/>
    <p1510:client id="{DDCB8B33-9F84-9903-448C-0E44CEE5BFD6}" v="659" dt="2024-10-03T13:05:32.452"/>
    <p1510:client id="{F565C772-1377-5E11-BCCF-699AB75E7A93}" v="58" dt="2024-10-04T09:13:59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C0696-4FA0-1384-3F9A-15615D070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D47492-C3CF-21A6-CE03-A916325E9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C1827-B7FF-3984-4971-19DB8E3CD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EFFF-CCB1-40F2-B643-86C777E9A03C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006FB-BC9B-3E51-E251-D392486F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29CA0-588F-BA02-4002-551D020E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ED48-DD2D-4CCD-8A9C-486B2A2A8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07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231EF-ED28-F911-2A27-5E6313E86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20BED-69CB-C2CB-F186-FF3CDCC92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5ACFF-8F81-0D76-8E76-62DC457B6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EFFF-CCB1-40F2-B643-86C777E9A03C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94E9E-B9F1-1660-421C-DC2D7475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53412-2192-BEA4-1E4A-97F02D43D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ED48-DD2D-4CCD-8A9C-486B2A2A8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2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ECEC7-B257-E48D-C03E-15550F2886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F6806-BD6C-1BE2-984B-98E7B72F3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96D75-8BF7-E6B5-C3EC-1BCB272AA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EFFF-CCB1-40F2-B643-86C777E9A03C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90E3A-FE69-CDC4-4C3A-04231D27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E454A-FC25-1061-E3CC-D54D9F3B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ED48-DD2D-4CCD-8A9C-486B2A2A8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10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7E865-51CF-1BED-572A-9C3916D8B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28062-DA54-84D7-CFD6-4957A3B1D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1143C-3C60-2B2F-07F4-9771F6470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EFFF-CCB1-40F2-B643-86C777E9A03C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538B6-04D3-0898-77A7-DE7D1868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C7105-23D8-2C95-3788-86DF49F0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ED48-DD2D-4CCD-8A9C-486B2A2A8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46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CB6D-BAD9-5DB4-E48B-13D8C485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9182C-4FBD-B66A-7B8D-5413337D0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77368-747B-D2C2-A9D0-F6105E86A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EFFF-CCB1-40F2-B643-86C777E9A03C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8D2BC-535D-67DD-61F0-EBB7A4443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68196-4B2B-2369-9612-8F0F51C79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ED48-DD2D-4CCD-8A9C-486B2A2A8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32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97415-D3ED-B382-FFA8-23EA4343C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B99DC-A2E3-A9E4-4226-A3EC1411F8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5F5B5-0DD6-B177-C995-9E5DD37B3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EAAD4-F8C4-7F82-C278-BBFF6BD1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EFFF-CCB1-40F2-B643-86C777E9A03C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42DB5-F5B5-A27E-A9F5-5EDACF824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B5EB0-94C9-C03E-F7A9-815FD4A27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ED48-DD2D-4CCD-8A9C-486B2A2A8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18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327AB-E22C-50B9-740C-B39CBBD62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65265-5AC2-AC1E-1635-C9D1D786F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BD3C0-5E10-37DF-F1BB-23670C3D2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9BFC6-9445-EFB8-4AAE-E5053F133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D4E3C3-219E-CA44-BD04-C75A90076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1CC8F4-A5F7-9B7C-B1EB-057F829C5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EFFF-CCB1-40F2-B643-86C777E9A03C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56509E-62BC-8229-CB4A-24B71456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51AB0D-F6C0-D7D2-7CAD-1E092A552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ED48-DD2D-4CCD-8A9C-486B2A2A8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46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3F1FC-4A95-9BD9-9B00-CA91990B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E81DB4-AD33-843B-02AF-3F9E3A6F6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EFFF-CCB1-40F2-B643-86C777E9A03C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B493D-C497-2975-6AC1-DE62E25B8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1CC43D-9CFA-F6CA-131D-56DFF9843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ED48-DD2D-4CCD-8A9C-486B2A2A8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7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BABE0-7148-1C21-92CA-393B9F033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EFFF-CCB1-40F2-B643-86C777E9A03C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F01C29-FAE6-9E41-8F9E-D5CBAB3B0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9CF96-0720-4992-DCC9-B7DF0FB7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ED48-DD2D-4CCD-8A9C-486B2A2A8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98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EDAC-DA6E-C48F-2179-58DAF6790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AD2BA-E81B-B057-6066-4A820EB34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7E800-550C-8EB6-6734-0F26188E2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CFB5F-C1CA-1567-D29D-141F8BAEF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EFFF-CCB1-40F2-B643-86C777E9A03C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5DAA9-5C38-79AA-C1D9-BDE0C8F3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B1A05-8605-55B8-8039-2C043FA07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ED48-DD2D-4CCD-8A9C-486B2A2A8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0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45170-BC39-265F-3091-1DC4DEA15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D56C2E-597E-6DFD-F8A9-8266B4B98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C028A5-8617-84C3-64DC-A569F1071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817A2-3BCB-491B-1FDD-0D8493CB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EFFF-CCB1-40F2-B643-86C777E9A03C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B120-D259-5980-ABD2-0611C0D45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EBDCA-3AE9-534E-E9A8-3F0ACDE54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ED48-DD2D-4CCD-8A9C-486B2A2A8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00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9E57D-54F4-1200-DBA1-A7B9C7BB3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93844-0CBF-4EB2-7C76-96AECABD1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08556-3467-7A5C-CDFA-182C1130FB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1EFFF-CCB1-40F2-B643-86C777E9A03C}" type="datetimeFigureOut">
              <a:rPr lang="en-GB" smtClean="0"/>
              <a:t>14/10/2024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4B30A-0074-4191-5013-727F924CD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32901-81D3-5FC8-FB08-3AA1F6B8D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AED48-DD2D-4CCD-8A9C-486B2A2A8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74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.uk/search?q=how+to+make+a+triorama&amp;sca_esv=4e4a8a2bd4267cc2&amp;source=hp&amp;ei=bZb-Zp-GNeaohbIP6unQmAk&amp;iflsig=AL9hbdgAAAAAZv6kfYoCaVq9kxoyNXmJRNM31ktULqZP&amp;ved=0ahUKEwjf8PeWo_KIAxVmVEEAHeo0FJMQ4dUDCBA&amp;uact=5&amp;oq=how+to+make+a+triorama&amp;gs_lp=Egdnd3Mtd2l6IhZob3cgdG8gbWFrZSBhIHRyaW9yYW1hMgUQABiABDIHEAAYgAQYCjIHEAAYgAQYCjIHEAAYgAQYCjIHEAAYgAQYCjIHEAAYgAQYCjIHEAAYgAQYCjIHEAAYgAQYCjIHEAAYgAQYCjIHEAAYgAQYCkjWHFDiA1jWG3ABeACQAQCYAYcBoAGuD6oBBDE2Lja4AQPIAQD4AQGYAhegAucPqAIKwgIQEAAYAxjlAhjqAhiMAxiPAcICEBAuGAMY5QIY6gIYjAMYjwHCAgsQABiABBixAxiDAcICDhAuGIAEGLEDGNEDGMcBwgILEC4YgAQY0QMYxwHCAhEQLhiABBixAxjRAxiDARjHAcICDhAAGIAEGLEDGIMBGIoFwgIFEC4YgATCAggQABiABBixA8ICERAuGIAEGLEDGIMBGMcBGK8BwgILEC4YgAQYsQMY1ALCAggQLhiABBixA8ICCxAAGIAEGLEDGIoFwgILEAAYgAQYhgMYigWYAwaSBwQxNy42oAfBqQE&amp;sclient=gws-wiz&amp;safe=active&amp;ssui=on#fpstate=ive&amp;vld=cid:5b6b760c,vid:bu80853TNw8,st: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944E337-3E5D-4A1F-A5A1-2057F25B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A50D69-7CF7-4844-B844-A2B821C77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7854"/>
            <a:ext cx="12192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1AF61D-C911-7B48-C270-989B1420C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1" y="504982"/>
            <a:ext cx="7144657" cy="5862315"/>
          </a:xfrm>
        </p:spPr>
        <p:txBody>
          <a:bodyPr>
            <a:normAutofit/>
          </a:bodyPr>
          <a:lstStyle/>
          <a:p>
            <a:pPr algn="ctr"/>
            <a:r>
              <a:rPr lang="en-US" sz="9000" dirty="0">
                <a:solidFill>
                  <a:srgbClr val="183554"/>
                </a:solidFill>
                <a:latin typeface="Forte Forward"/>
                <a:ea typeface="Calibri Light"/>
                <a:cs typeface="Calibri Light"/>
              </a:rPr>
              <a:t>Guardians of the Wild Unicorns</a:t>
            </a:r>
            <a:br>
              <a:rPr lang="en-US" dirty="0">
                <a:ea typeface="Calibri Light"/>
                <a:cs typeface="Calibri Light"/>
              </a:rPr>
            </a:br>
            <a:endParaRPr lang="en-US">
              <a:ea typeface="Calibri Light" panose="020F0302020204030204"/>
              <a:cs typeface="Calibri Light" panose="020F0302020204030204"/>
            </a:endParaRPr>
          </a:p>
        </p:txBody>
      </p:sp>
      <p:pic>
        <p:nvPicPr>
          <p:cNvPr id="4" name="Content Placeholder 3" descr="A cartoon of a child climbing a cliff&#10;&#10;Description automatically generated">
            <a:extLst>
              <a:ext uri="{FF2B5EF4-FFF2-40B4-BE49-F238E27FC236}">
                <a16:creationId xmlns:a16="http://schemas.microsoft.com/office/drawing/2014/main" id="{F4C32F7E-60B1-D760-6B52-94385FCA5FC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24657"/>
          <a:stretch/>
        </p:blipFill>
        <p:spPr>
          <a:xfrm>
            <a:off x="20" y="10"/>
            <a:ext cx="375473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4EB3D-74F9-D1E2-37AF-CE76E3D41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708" y="5633111"/>
            <a:ext cx="2803902" cy="72357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>
                <a:ea typeface="Calibri"/>
                <a:cs typeface="Calibri"/>
              </a:rPr>
              <a:t>By Lindsay Littleson</a:t>
            </a:r>
          </a:p>
        </p:txBody>
      </p:sp>
    </p:spTree>
    <p:extLst>
      <p:ext uri="{BB962C8B-B14F-4D97-AF65-F5344CB8AC3E}">
        <p14:creationId xmlns:p14="http://schemas.microsoft.com/office/powerpoint/2010/main" val="96386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0BF37F5E-1650-136E-71F7-0EBF487F8B42}"/>
              </a:ext>
            </a:extLst>
          </p:cNvPr>
          <p:cNvSpPr>
            <a:spLocks noGrp="1"/>
          </p:cNvSpPr>
          <p:nvPr/>
        </p:nvSpPr>
        <p:spPr>
          <a:xfrm>
            <a:off x="184895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Guardians of the Wild Unicorns by Lindsay Littleson</a:t>
            </a:r>
          </a:p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Prior Knowledge/ Prediction</a:t>
            </a:r>
            <a:endParaRPr lang="en-US" b="1">
              <a:latin typeface="Comic Sans MS"/>
              <a:cs typeface="Calibri"/>
            </a:endParaRPr>
          </a:p>
          <a:p>
            <a:r>
              <a:rPr lang="en-US" dirty="0">
                <a:latin typeface="Comic Sans MS"/>
                <a:ea typeface="+mn-lt"/>
                <a:cs typeface="+mn-lt"/>
              </a:rPr>
              <a:t>L.I - Create a new front cover</a:t>
            </a:r>
            <a:endParaRPr lang="en-US">
              <a:latin typeface="Comic Sans MS"/>
              <a:cs typeface="Calibri"/>
            </a:endParaRPr>
          </a:p>
          <a:p>
            <a:r>
              <a:rPr lang="en-US" dirty="0">
                <a:latin typeface="Comic Sans MS"/>
                <a:ea typeface="+mn-lt"/>
                <a:cs typeface="+mn-lt"/>
              </a:rPr>
              <a:t>for my reading book based</a:t>
            </a:r>
            <a:endParaRPr lang="en-US">
              <a:latin typeface="Comic Sans MS"/>
              <a:cs typeface="Calibri"/>
            </a:endParaRPr>
          </a:p>
          <a:p>
            <a:r>
              <a:rPr lang="en-US" dirty="0">
                <a:latin typeface="Comic Sans MS"/>
                <a:ea typeface="+mn-lt"/>
                <a:cs typeface="+mn-lt"/>
              </a:rPr>
              <a:t>on the blurb.</a:t>
            </a:r>
            <a:endParaRPr lang="en-US">
              <a:latin typeface="Comic Sans MS"/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‘In the wild Scottish</a:t>
            </a:r>
            <a:endParaRPr lang="en-US">
              <a:solidFill>
                <a:srgbClr val="FF0000"/>
              </a:solidFill>
              <a:latin typeface="Comic Sans MS"/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Highlands, best friends Lewis</a:t>
            </a:r>
            <a:endParaRPr lang="en-US">
              <a:solidFill>
                <a:srgbClr val="FF0000"/>
              </a:solidFill>
              <a:latin typeface="Comic Sans MS"/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and Rhona discover the</a:t>
            </a:r>
            <a:endParaRPr lang="en-US">
              <a:solidFill>
                <a:srgbClr val="FF0000"/>
              </a:solidFill>
              <a:latin typeface="Comic Sans MS"/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legends are true: unicorns are</a:t>
            </a:r>
            <a:endParaRPr lang="en-US">
              <a:solidFill>
                <a:srgbClr val="FF0000"/>
              </a:solidFill>
              <a:latin typeface="Comic Sans MS"/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real creatures, darkly magical</a:t>
            </a:r>
            <a:endParaRPr lang="en-US">
              <a:solidFill>
                <a:srgbClr val="FF0000"/>
              </a:solidFill>
              <a:latin typeface="Comic Sans MS"/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and in deadly danger.</a:t>
            </a:r>
            <a:endParaRPr lang="en-US">
              <a:solidFill>
                <a:srgbClr val="FF0000"/>
              </a:solidFill>
              <a:latin typeface="Comic Sans MS"/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A black-hearted gamekeeper</a:t>
            </a:r>
            <a:endParaRPr lang="en-US">
              <a:solidFill>
                <a:srgbClr val="FF0000"/>
              </a:solidFill>
              <a:latin typeface="Comic Sans MS"/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has captured the world’s last</a:t>
            </a:r>
            <a:endParaRPr lang="en-US">
              <a:solidFill>
                <a:srgbClr val="FF0000"/>
              </a:solidFill>
              <a:latin typeface="Comic Sans MS"/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herd of these incredible</a:t>
            </a:r>
            <a:endParaRPr lang="en-US">
              <a:solidFill>
                <a:srgbClr val="FF0000"/>
              </a:solidFill>
              <a:latin typeface="Comic Sans MS"/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creatures. Can the friends</a:t>
            </a:r>
            <a:endParaRPr lang="en-US">
              <a:solidFill>
                <a:srgbClr val="FF0000"/>
              </a:solidFill>
              <a:latin typeface="Comic Sans MS"/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rescue the wild unicorns</a:t>
            </a:r>
            <a:endParaRPr lang="en-US">
              <a:solidFill>
                <a:srgbClr val="FF0000"/>
              </a:solidFill>
              <a:latin typeface="Comic Sans MS"/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before an ancient promise has</a:t>
            </a:r>
            <a:endParaRPr lang="en-US">
              <a:solidFill>
                <a:srgbClr val="FF0000"/>
              </a:solidFill>
              <a:latin typeface="Comic Sans MS"/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unimagined consequences for</a:t>
            </a:r>
            <a:endParaRPr lang="en-US">
              <a:solidFill>
                <a:srgbClr val="FF0000"/>
              </a:solidFill>
              <a:latin typeface="Comic Sans MS"/>
              <a:cs typeface="Calibri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them all?’</a:t>
            </a:r>
            <a:endParaRPr lang="en-US">
              <a:solidFill>
                <a:srgbClr val="FF0000"/>
              </a:solidFill>
              <a:latin typeface="Comic Sans MS"/>
              <a:cs typeface="Calibri"/>
            </a:endParaRPr>
          </a:p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Now Read Chapter 1</a:t>
            </a:r>
            <a:endParaRPr lang="en-US" b="1" dirty="0">
              <a:solidFill>
                <a:srgbClr val="FF0000"/>
              </a:solidFill>
              <a:latin typeface="Comic Sans M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C2B8BE2-478F-0A49-4BC9-E0C811664EC2}"/>
              </a:ext>
            </a:extLst>
          </p:cNvPr>
          <p:cNvSpPr>
            <a:spLocks noGrp="1"/>
          </p:cNvSpPr>
          <p:nvPr/>
        </p:nvSpPr>
        <p:spPr>
          <a:xfrm>
            <a:off x="3834212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u="sng" dirty="0">
                <a:solidFill>
                  <a:srgbClr val="FF0000"/>
                </a:solidFill>
                <a:latin typeface="Comic Sans MS"/>
                <a:ea typeface="Calibri"/>
                <a:cs typeface="Calibri"/>
              </a:rPr>
              <a:t>Metalinguistics</a:t>
            </a:r>
            <a:endParaRPr lang="en-US" sz="2200" b="1" u="sng">
              <a:latin typeface="Comic Sans MS"/>
              <a:ea typeface="Calibri"/>
              <a:cs typeface="Calibri"/>
            </a:endParaRPr>
          </a:p>
          <a:p>
            <a:r>
              <a:rPr lang="en-US" sz="1900" dirty="0">
                <a:latin typeface="Comic Sans MS"/>
                <a:ea typeface="+mn-lt"/>
                <a:cs typeface="+mn-lt"/>
              </a:rPr>
              <a:t>L.I – Work out the meaning of tricky words in context.</a:t>
            </a:r>
            <a:endParaRPr lang="en-US" sz="1900" dirty="0">
              <a:latin typeface="Comic Sans MS"/>
            </a:endParaRPr>
          </a:p>
          <a:p>
            <a:r>
              <a:rPr lang="en-US" sz="1900" b="1" u="sng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Read Ch 2.</a:t>
            </a:r>
            <a:endParaRPr lang="en-US" sz="1900" b="1" u="sng">
              <a:latin typeface="Comic Sans MS"/>
            </a:endParaRPr>
          </a:p>
          <a:p>
            <a:r>
              <a:rPr lang="en-US" sz="19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What do these tricky words</a:t>
            </a:r>
            <a:endParaRPr lang="en-US" sz="1900">
              <a:latin typeface="Comic Sans MS"/>
            </a:endParaRPr>
          </a:p>
          <a:p>
            <a:r>
              <a:rPr lang="en-US" sz="19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mean?</a:t>
            </a:r>
            <a:endParaRPr lang="en-US" sz="1900">
              <a:latin typeface="Comic Sans MS"/>
            </a:endParaRPr>
          </a:p>
          <a:p>
            <a:r>
              <a:rPr lang="en-US" sz="19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cramped P16</a:t>
            </a:r>
            <a:endParaRPr lang="en-US" sz="1900">
              <a:latin typeface="Comic Sans MS"/>
            </a:endParaRPr>
          </a:p>
          <a:p>
            <a:r>
              <a:rPr lang="en-US" sz="19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dazed p17</a:t>
            </a:r>
            <a:endParaRPr lang="en-US" sz="1900">
              <a:latin typeface="Comic Sans MS"/>
            </a:endParaRPr>
          </a:p>
          <a:p>
            <a:r>
              <a:rPr lang="en-US" sz="19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half-heartedly p17</a:t>
            </a:r>
            <a:endParaRPr lang="en-US" sz="1900">
              <a:latin typeface="Comic Sans MS"/>
            </a:endParaRPr>
          </a:p>
          <a:p>
            <a:r>
              <a:rPr lang="en-US" sz="19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Remember to include the</a:t>
            </a:r>
            <a:endParaRPr lang="en-US" sz="1900">
              <a:latin typeface="Comic Sans MS"/>
            </a:endParaRPr>
          </a:p>
          <a:p>
            <a:r>
              <a:rPr lang="en-US" sz="19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strategy codes e.g. (RO)</a:t>
            </a:r>
            <a:endParaRPr lang="en-US" sz="1900">
              <a:latin typeface="Comic Sans MS"/>
            </a:endParaRPr>
          </a:p>
          <a:p>
            <a:r>
              <a:rPr lang="en-US" sz="19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Write your own sentence for each word too.</a:t>
            </a:r>
            <a:endParaRPr lang="en-US" sz="1900" dirty="0">
              <a:latin typeface="Comic Sans MS"/>
            </a:endParaRPr>
          </a:p>
          <a:p>
            <a:endParaRPr lang="en-US" sz="2000" b="1" u="sng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054F74C-C65A-C8CD-5C29-65A65E8083BA}"/>
              </a:ext>
            </a:extLst>
          </p:cNvPr>
          <p:cNvSpPr>
            <a:spLocks noGrp="1"/>
          </p:cNvSpPr>
          <p:nvPr/>
        </p:nvSpPr>
        <p:spPr>
          <a:xfrm>
            <a:off x="7483529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u="sng" dirty="0" err="1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Visualisation</a:t>
            </a:r>
            <a:endParaRPr lang="en-US" sz="2200" b="1" u="sng" dirty="0" err="1">
              <a:latin typeface="Comic Sans MS"/>
            </a:endParaRPr>
          </a:p>
          <a:p>
            <a:r>
              <a:rPr lang="en-US" sz="1900" dirty="0">
                <a:latin typeface="Comic Sans MS"/>
                <a:ea typeface="+mn-lt"/>
                <a:cs typeface="+mn-lt"/>
              </a:rPr>
              <a:t>L.I. – Picture a character/setting in my mind and use a diagram to discuss them.</a:t>
            </a:r>
            <a:endParaRPr lang="en-US" sz="1900" dirty="0">
              <a:latin typeface="Comic Sans MS"/>
            </a:endParaRPr>
          </a:p>
          <a:p>
            <a:r>
              <a:rPr lang="en-US" sz="2000" b="1" u="sng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Read Ch 3.</a:t>
            </a:r>
            <a:endParaRPr lang="en-US" sz="2000" b="1" dirty="0">
              <a:latin typeface="Comic Sans MS"/>
            </a:endParaRPr>
          </a:p>
          <a:p>
            <a:r>
              <a:rPr lang="en-US" sz="20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Create a </a:t>
            </a:r>
            <a:r>
              <a:rPr lang="en-US" sz="2000" dirty="0" err="1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triorama</a:t>
            </a:r>
            <a:r>
              <a:rPr lang="en-US" sz="20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 of the setting</a:t>
            </a:r>
            <a:endParaRPr lang="en-US" sz="2000" dirty="0">
              <a:latin typeface="Comic Sans MS"/>
            </a:endParaRPr>
          </a:p>
          <a:p>
            <a:r>
              <a:rPr lang="en-US" sz="20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in this chapter. Remember to</a:t>
            </a:r>
            <a:endParaRPr lang="en-US" sz="2000" dirty="0">
              <a:latin typeface="Comic Sans MS"/>
            </a:endParaRPr>
          </a:p>
          <a:p>
            <a:r>
              <a:rPr lang="en-US" sz="20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include drawings of descriptions</a:t>
            </a:r>
            <a:endParaRPr lang="en-US" sz="2000" dirty="0">
              <a:latin typeface="Comic Sans MS"/>
            </a:endParaRPr>
          </a:p>
          <a:p>
            <a:r>
              <a:rPr lang="en-US" sz="20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from the book.</a:t>
            </a:r>
            <a:endParaRPr lang="en-US" sz="2000" dirty="0">
              <a:latin typeface="Comic Sans MS"/>
            </a:endParaRPr>
          </a:p>
          <a:p>
            <a:r>
              <a:rPr lang="en-US" sz="2000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Add pop up characters.</a:t>
            </a:r>
            <a:endParaRPr lang="en-US" sz="2000" dirty="0">
              <a:latin typeface="Comic Sans MS"/>
            </a:endParaRPr>
          </a:p>
          <a:p>
            <a:endParaRPr lang="en-US" sz="2000" dirty="0">
              <a:solidFill>
                <a:srgbClr val="FF0000"/>
              </a:solidFill>
              <a:latin typeface="Comic Sans MS"/>
              <a:ea typeface="Calibri"/>
              <a:cs typeface="Calibri"/>
            </a:endParaRPr>
          </a:p>
          <a:p>
            <a:r>
              <a:rPr lang="en-US" sz="2000" dirty="0">
                <a:solidFill>
                  <a:srgbClr val="FF0000"/>
                </a:solidFill>
                <a:ea typeface="+mn-lt"/>
                <a:cs typeface="+mn-lt"/>
                <a:hlinkClick r:id="rId2"/>
              </a:rPr>
              <a:t>how to make a triorama - Google Search</a:t>
            </a:r>
            <a:endParaRPr lang="en-US"/>
          </a:p>
          <a:p>
            <a:endParaRPr lang="en-US" sz="2000" b="1" u="sng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F385F3-84C1-F6E1-BC20-E70615BBA531}"/>
              </a:ext>
            </a:extLst>
          </p:cNvPr>
          <p:cNvSpPr txBox="1"/>
          <p:nvPr/>
        </p:nvSpPr>
        <p:spPr>
          <a:xfrm>
            <a:off x="198049" y="132276"/>
            <a:ext cx="17729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Week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40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0BF37F5E-1650-136E-71F7-0EBF487F8B42}"/>
              </a:ext>
            </a:extLst>
          </p:cNvPr>
          <p:cNvSpPr>
            <a:spLocks noGrp="1"/>
          </p:cNvSpPr>
          <p:nvPr/>
        </p:nvSpPr>
        <p:spPr>
          <a:xfrm>
            <a:off x="184895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Inference</a:t>
            </a:r>
            <a:endParaRPr lang="en-US">
              <a:latin typeface="Comic Sans MS"/>
            </a:endParaRP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Comic Sans MS"/>
              </a:rPr>
              <a:t>L.I – Use both stated and implied messages in the text.</a:t>
            </a:r>
          </a:p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Read Ch 4.</a:t>
            </a:r>
            <a:endParaRPr lang="en-US" b="1" i="0" u="sng" strike="noStrike" dirty="0">
              <a:solidFill>
                <a:srgbClr val="000000"/>
              </a:solidFill>
              <a:effectLst/>
              <a:latin typeface="Comic Sans MS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‘Which clues from the text infer that Lewis is scared?’</a:t>
            </a:r>
          </a:p>
          <a:p>
            <a:endParaRPr lang="en-US" dirty="0">
              <a:solidFill>
                <a:srgbClr val="00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Find quotes to support this idea and explain how you know this.</a:t>
            </a:r>
            <a:endParaRPr lang="en-US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C2B8BE2-478F-0A49-4BC9-E0C811664EC2}"/>
              </a:ext>
            </a:extLst>
          </p:cNvPr>
          <p:cNvSpPr>
            <a:spLocks noGrp="1"/>
          </p:cNvSpPr>
          <p:nvPr/>
        </p:nvSpPr>
        <p:spPr>
          <a:xfrm>
            <a:off x="3834212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Summary</a:t>
            </a:r>
            <a:endParaRPr lang="en-US">
              <a:latin typeface="Comic Sans MS"/>
            </a:endParaRPr>
          </a:p>
          <a:p>
            <a:pPr algn="ctr" rtl="0" fontAlgn="base"/>
            <a:r>
              <a:rPr lang="en-US" b="0" i="0" u="none" strike="noStrike" dirty="0">
                <a:solidFill>
                  <a:srgbClr val="000000"/>
                </a:solidFill>
                <a:effectLst/>
                <a:latin typeface="Comic Sans MS"/>
              </a:rPr>
              <a:t>L.I – Pick out the main events of the chapter and put them in my own words.</a:t>
            </a:r>
            <a:r>
              <a:rPr lang="en-US" b="0" i="0" dirty="0">
                <a:solidFill>
                  <a:srgbClr val="000000"/>
                </a:solidFill>
                <a:effectLst/>
                <a:latin typeface="Comic Sans MS"/>
              </a:rPr>
              <a:t>​</a:t>
            </a:r>
          </a:p>
          <a:p>
            <a:pPr algn="ctr" rtl="0" fontAlgn="base"/>
            <a:r>
              <a:rPr lang="is-IS" b="1" i="0" u="sng" dirty="0">
                <a:solidFill>
                  <a:srgbClr val="FF0000"/>
                </a:solidFill>
                <a:effectLst/>
                <a:latin typeface="Comic Sans MS"/>
              </a:rPr>
              <a:t>Read Ch 5.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Comic Sans MS"/>
              </a:rPr>
              <a:t>​</a:t>
            </a:r>
          </a:p>
          <a:p>
            <a:pPr algn="ctr" rtl="0" fontAlgn="base"/>
            <a:r>
              <a:rPr lang="is-IS" b="0" i="0" u="none" strike="noStrike" dirty="0">
                <a:solidFill>
                  <a:srgbClr val="FF0000"/>
                </a:solidFill>
                <a:effectLst/>
                <a:latin typeface="Comic Sans MS"/>
              </a:rPr>
              <a:t>Write a summary of the </a:t>
            </a:r>
            <a:r>
              <a:rPr lang="is-IS" b="0" i="0" u="none" strike="noStrike" dirty="0" err="1">
                <a:solidFill>
                  <a:srgbClr val="FF0000"/>
                </a:solidFill>
                <a:effectLst/>
                <a:latin typeface="Comic Sans MS"/>
              </a:rPr>
              <a:t>story</a:t>
            </a:r>
            <a:r>
              <a:rPr lang="is-IS" b="0" i="0" u="none" strike="noStrike" dirty="0">
                <a:solidFill>
                  <a:srgbClr val="FF0000"/>
                </a:solidFill>
                <a:effectLst/>
                <a:latin typeface="Comic Sans MS"/>
              </a:rPr>
              <a:t> of </a:t>
            </a:r>
            <a:r>
              <a:rPr lang="en-GB" b="0" i="0" u="none" strike="noStrike" dirty="0" err="1">
                <a:solidFill>
                  <a:srgbClr val="FF0000"/>
                </a:solidFill>
                <a:effectLst/>
                <a:latin typeface="Comic Sans MS"/>
              </a:rPr>
              <a:t>Dubhar</a:t>
            </a:r>
            <a:r>
              <a:rPr lang="en-GB" b="0" i="0" u="none" strike="noStrike" dirty="0">
                <a:solidFill>
                  <a:srgbClr val="FF0000"/>
                </a:solidFill>
                <a:effectLst/>
                <a:latin typeface="Comic Sans MS"/>
              </a:rPr>
              <a:t> and Beira.</a:t>
            </a:r>
            <a:endParaRPr lang="en-US" b="0" i="0" dirty="0">
              <a:solidFill>
                <a:srgbClr val="000000"/>
              </a:solidFill>
              <a:effectLst/>
              <a:latin typeface="Comic Sans MS"/>
            </a:endParaRPr>
          </a:p>
          <a:p>
            <a:pPr algn="ctr" rtl="0" fontAlgn="base"/>
            <a:r>
              <a:rPr lang="is-IS" b="0" i="0" dirty="0">
                <a:solidFill>
                  <a:srgbClr val="000000"/>
                </a:solidFill>
                <a:effectLst/>
                <a:latin typeface="Comic Sans MS"/>
              </a:rPr>
              <a:t>​</a:t>
            </a:r>
          </a:p>
          <a:p>
            <a:pPr algn="ctr" rtl="0" fontAlgn="base"/>
            <a:r>
              <a:rPr lang="is-IS" b="0" i="0" u="none" strike="noStrike" dirty="0">
                <a:solidFill>
                  <a:srgbClr val="FF0000"/>
                </a:solidFill>
                <a:effectLst/>
                <a:latin typeface="Comic Sans MS"/>
              </a:rPr>
              <a:t>Remember to include all the main points of </a:t>
            </a:r>
            <a:r>
              <a:rPr lang="en-US" b="0" i="0" u="none" strike="noStrike" dirty="0">
                <a:solidFill>
                  <a:srgbClr val="FF0000"/>
                </a:solidFill>
                <a:effectLst/>
                <a:latin typeface="Comic Sans MS"/>
              </a:rPr>
              <a:t>the story </a:t>
            </a:r>
            <a:r>
              <a:rPr lang="en-US" dirty="0">
                <a:solidFill>
                  <a:srgbClr val="FF0000"/>
                </a:solidFill>
                <a:latin typeface="Comic Sans MS"/>
              </a:rPr>
              <a:t>using</a:t>
            </a:r>
            <a:r>
              <a:rPr lang="en-US" b="0" i="0" u="none" strike="noStrike" dirty="0">
                <a:solidFill>
                  <a:srgbClr val="FF0000"/>
                </a:solidFill>
                <a:effectLst/>
                <a:latin typeface="Comic Sans MS"/>
              </a:rPr>
              <a:t> your own words.</a:t>
            </a:r>
            <a:endParaRPr lang="en-US" b="0" i="0" dirty="0">
              <a:solidFill>
                <a:srgbClr val="000000"/>
              </a:solidFill>
              <a:effectLst/>
              <a:latin typeface="Comic Sans MS"/>
            </a:endParaRPr>
          </a:p>
          <a:p>
            <a:endParaRPr lang="en-US" b="1" u="sng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054F74C-C65A-C8CD-5C29-65A65E8083BA}"/>
              </a:ext>
            </a:extLst>
          </p:cNvPr>
          <p:cNvSpPr>
            <a:spLocks noGrp="1"/>
          </p:cNvSpPr>
          <p:nvPr/>
        </p:nvSpPr>
        <p:spPr>
          <a:xfrm>
            <a:off x="7483529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  <a:latin typeface="Comic Sans MS"/>
              </a:rPr>
              <a:t>Inference</a:t>
            </a:r>
            <a:endParaRPr lang="en-US">
              <a:latin typeface="Comic Sans MS"/>
            </a:endParaRPr>
          </a:p>
          <a:p>
            <a:r>
              <a:rPr lang="en-US" i="0" u="none" strike="noStrike" dirty="0">
                <a:solidFill>
                  <a:srgbClr val="000000"/>
                </a:solidFill>
                <a:effectLst/>
                <a:latin typeface="Comic Sans MS"/>
              </a:rPr>
              <a:t>L.I – Use both stated and implied messages in the text</a:t>
            </a:r>
            <a:r>
              <a:rPr lang="en-US" dirty="0">
                <a:latin typeface="Comic Sans MS"/>
              </a:rPr>
              <a:t>.</a:t>
            </a:r>
          </a:p>
          <a:p>
            <a:r>
              <a:rPr lang="en-US" b="1" u="sng" dirty="0">
                <a:solidFill>
                  <a:srgbClr val="FF0000"/>
                </a:solidFill>
                <a:latin typeface="Comic Sans MS"/>
              </a:rPr>
              <a:t>Read Ch 6.</a:t>
            </a:r>
          </a:p>
          <a:p>
            <a:r>
              <a:rPr lang="en-US" b="0" i="0" u="none" strike="noStrike" dirty="0">
                <a:solidFill>
                  <a:srgbClr val="FF0000"/>
                </a:solidFill>
                <a:effectLst/>
                <a:latin typeface="Comic Sans MS"/>
              </a:rPr>
              <a:t>‘What clues suggest that Rhona is Lewis’ best friend?’</a:t>
            </a:r>
            <a:endParaRPr lang="en-US" dirty="0">
              <a:solidFill>
                <a:srgbClr val="000000"/>
              </a:solidFill>
              <a:latin typeface="Comic Sans MS"/>
            </a:endParaRPr>
          </a:p>
          <a:p>
            <a:r>
              <a:rPr lang="en-US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Find quotes to support this idea and explain how you know this.</a:t>
            </a:r>
            <a:endParaRPr lang="en-US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573DEB-E36F-BDF2-A7AF-E4BC556BA839}"/>
              </a:ext>
            </a:extLst>
          </p:cNvPr>
          <p:cNvSpPr txBox="1"/>
          <p:nvPr/>
        </p:nvSpPr>
        <p:spPr>
          <a:xfrm>
            <a:off x="198049" y="132276"/>
            <a:ext cx="17729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Week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1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0BF37F5E-1650-136E-71F7-0EBF487F8B42}"/>
              </a:ext>
            </a:extLst>
          </p:cNvPr>
          <p:cNvSpPr>
            <a:spLocks noGrp="1"/>
          </p:cNvSpPr>
          <p:nvPr/>
        </p:nvSpPr>
        <p:spPr>
          <a:xfrm>
            <a:off x="184895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Inference</a:t>
            </a:r>
            <a:endParaRPr lang="en-US" sz="2200">
              <a:latin typeface="Comic Sans MS"/>
            </a:endParaRPr>
          </a:p>
          <a:p>
            <a:r>
              <a:rPr lang="en-US" sz="2200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Read Ch 7&amp;8</a:t>
            </a:r>
            <a:r>
              <a:rPr lang="en-US" sz="2200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.</a:t>
            </a:r>
          </a:p>
          <a:p>
            <a:r>
              <a:rPr lang="en-US" sz="2200" b="0" i="0" u="none" strike="noStrike" dirty="0">
                <a:solidFill>
                  <a:srgbClr val="000000"/>
                </a:solidFill>
                <a:effectLst/>
                <a:latin typeface="Comic Sans MS"/>
              </a:rPr>
              <a:t>L.I – Use both stated and implied messages in the text.</a:t>
            </a:r>
          </a:p>
          <a:p>
            <a:endParaRPr lang="en-US" sz="2200" b="0" i="0" u="none" strike="noStrike" dirty="0">
              <a:solidFill>
                <a:srgbClr val="000000"/>
              </a:solidFill>
              <a:effectLst/>
              <a:latin typeface="Comic Sans MS"/>
            </a:endParaRPr>
          </a:p>
          <a:p>
            <a:r>
              <a:rPr lang="en-US" sz="2200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‘Which clues from the text show that Rhona does not believe Lewis about the unicorn?’</a:t>
            </a:r>
          </a:p>
          <a:p>
            <a:r>
              <a:rPr lang="en-US" sz="2200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Find quotes to support this idea and explain how you know this.</a:t>
            </a:r>
            <a:endParaRPr lang="en-US" sz="2200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sz="2200" dirty="0">
              <a:solidFill>
                <a:srgbClr val="00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sz="2200" dirty="0">
              <a:solidFill>
                <a:srgbClr val="00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sz="2200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C2B8BE2-478F-0A49-4BC9-E0C811664EC2}"/>
              </a:ext>
            </a:extLst>
          </p:cNvPr>
          <p:cNvSpPr>
            <a:spLocks noGrp="1"/>
          </p:cNvSpPr>
          <p:nvPr/>
        </p:nvSpPr>
        <p:spPr>
          <a:xfrm>
            <a:off x="3834212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u="sng" dirty="0">
                <a:solidFill>
                  <a:srgbClr val="FF0000"/>
                </a:solidFill>
                <a:latin typeface="Comic Sans MS"/>
                <a:cs typeface="Segoe UI"/>
              </a:rPr>
              <a:t>Metalinguistics</a:t>
            </a:r>
            <a:endParaRPr lang="en-US" sz="2200" dirty="0">
              <a:solidFill>
                <a:srgbClr val="000000"/>
              </a:solidFill>
              <a:latin typeface="Comic Sans MS"/>
              <a:cs typeface="Segoe UI"/>
            </a:endParaRPr>
          </a:p>
          <a:p>
            <a:r>
              <a:rPr lang="en-US" sz="2200" dirty="0">
                <a:solidFill>
                  <a:srgbClr val="000000"/>
                </a:solidFill>
                <a:latin typeface="Comic Sans MS"/>
                <a:cs typeface="Segoe UI"/>
              </a:rPr>
              <a:t>L.I – Work out the meaning of tricky words in context. </a:t>
            </a:r>
          </a:p>
          <a:p>
            <a:r>
              <a:rPr lang="en-US" sz="2200" b="1" u="sng" dirty="0">
                <a:solidFill>
                  <a:srgbClr val="FF0000"/>
                </a:solidFill>
                <a:latin typeface="Comic Sans MS"/>
                <a:cs typeface="Segoe UI"/>
              </a:rPr>
              <a:t>Read Ch 9.</a:t>
            </a:r>
            <a:r>
              <a:rPr lang="en-US" sz="2200" b="1" u="sng" dirty="0">
                <a:solidFill>
                  <a:srgbClr val="000000"/>
                </a:solidFill>
                <a:latin typeface="Comic Sans MS"/>
                <a:cs typeface="Segoe UI"/>
              </a:rPr>
              <a:t> </a:t>
            </a:r>
          </a:p>
          <a:p>
            <a:r>
              <a:rPr lang="en-US" sz="2200" dirty="0">
                <a:solidFill>
                  <a:srgbClr val="FF0000"/>
                </a:solidFill>
                <a:latin typeface="Comic Sans MS"/>
                <a:cs typeface="Segoe UI"/>
              </a:rPr>
              <a:t>What do these tricky words mean?</a:t>
            </a:r>
            <a:r>
              <a:rPr lang="en-US" sz="2200" dirty="0">
                <a:solidFill>
                  <a:srgbClr val="000000"/>
                </a:solidFill>
                <a:latin typeface="Comic Sans MS"/>
                <a:cs typeface="Segoe UI"/>
              </a:rPr>
              <a:t> </a:t>
            </a:r>
          </a:p>
          <a:p>
            <a:endParaRPr lang="en-US" sz="2200">
              <a:solidFill>
                <a:srgbClr val="000000"/>
              </a:solidFill>
              <a:latin typeface="Comic Sans MS"/>
              <a:cs typeface="Segoe UI"/>
            </a:endParaRPr>
          </a:p>
          <a:p>
            <a:r>
              <a:rPr lang="en-US" sz="2200" b="1" dirty="0">
                <a:solidFill>
                  <a:srgbClr val="FF0000"/>
                </a:solidFill>
                <a:latin typeface="Comic Sans MS"/>
                <a:cs typeface="Segoe UI"/>
              </a:rPr>
              <a:t>sprawled p60</a:t>
            </a:r>
          </a:p>
          <a:p>
            <a:r>
              <a:rPr lang="en-US" sz="2200" b="1" dirty="0">
                <a:solidFill>
                  <a:srgbClr val="FF0000"/>
                </a:solidFill>
                <a:latin typeface="Comic Sans MS"/>
                <a:cs typeface="Segoe UI"/>
              </a:rPr>
              <a:t>rivulets p60</a:t>
            </a:r>
          </a:p>
          <a:p>
            <a:r>
              <a:rPr lang="en-US" sz="2200" b="1" dirty="0">
                <a:solidFill>
                  <a:srgbClr val="FF0000"/>
                </a:solidFill>
                <a:latin typeface="Comic Sans MS"/>
                <a:cs typeface="Segoe UI"/>
              </a:rPr>
              <a:t>clambered p62</a:t>
            </a:r>
          </a:p>
          <a:p>
            <a:pPr algn="ctr"/>
            <a:endParaRPr lang="en-US" sz="2200" b="1" i="0" dirty="0">
              <a:solidFill>
                <a:srgbClr val="FF0000"/>
              </a:solidFill>
              <a:effectLst/>
              <a:latin typeface="Comic Sans MS"/>
              <a:cs typeface="Segoe UI"/>
            </a:endParaRPr>
          </a:p>
          <a:p>
            <a:r>
              <a:rPr lang="en-US" sz="2200" b="1" dirty="0">
                <a:solidFill>
                  <a:srgbClr val="FF0000"/>
                </a:solidFill>
                <a:latin typeface="Comic Sans MS"/>
                <a:ea typeface="Sassoon Infant Std" charset="0"/>
                <a:cs typeface="Segoe UI"/>
              </a:rPr>
              <a:t>Write your own new sentences for these words.</a:t>
            </a:r>
          </a:p>
          <a:p>
            <a:pPr fontAlgn="base"/>
            <a:endParaRPr lang="en-US" sz="2200" dirty="0">
              <a:solidFill>
                <a:srgbClr val="00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sz="2200" b="1" u="sng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054F74C-C65A-C8CD-5C29-65A65E8083BA}"/>
              </a:ext>
            </a:extLst>
          </p:cNvPr>
          <p:cNvSpPr>
            <a:spLocks noGrp="1"/>
          </p:cNvSpPr>
          <p:nvPr/>
        </p:nvSpPr>
        <p:spPr>
          <a:xfrm>
            <a:off x="7483529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u="sng" dirty="0">
                <a:solidFill>
                  <a:srgbClr val="FF0000"/>
                </a:solidFill>
                <a:latin typeface="Comic Sans MS"/>
              </a:rPr>
              <a:t>Similes</a:t>
            </a:r>
            <a:endParaRPr lang="en-US" sz="2200">
              <a:latin typeface="Comic Sans MS"/>
            </a:endParaRPr>
          </a:p>
          <a:p>
            <a:r>
              <a:rPr lang="en-US" sz="2200" i="0" u="none" strike="noStrike" dirty="0">
                <a:effectLst/>
                <a:latin typeface="Comic Sans MS"/>
                <a:cs typeface="Segoe UI"/>
              </a:rPr>
              <a:t>L.I – </a:t>
            </a:r>
            <a:r>
              <a:rPr lang="en-US" sz="2200" err="1">
                <a:latin typeface="Comic Sans MS"/>
                <a:cs typeface="Segoe UI"/>
              </a:rPr>
              <a:t>Recognise</a:t>
            </a:r>
            <a:r>
              <a:rPr lang="en-US" sz="2200" dirty="0">
                <a:latin typeface="Comic Sans MS"/>
                <a:cs typeface="Segoe UI"/>
              </a:rPr>
              <a:t> similes while reading.</a:t>
            </a:r>
          </a:p>
          <a:p>
            <a:r>
              <a:rPr lang="en-US" sz="2200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Read Ch10.</a:t>
            </a:r>
          </a:p>
          <a:p>
            <a:endParaRPr lang="en-US" sz="2200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r>
              <a:rPr lang="en-US" sz="2200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Can you find 3 similes from the start of this chapter? Write them down in your jotter.</a:t>
            </a:r>
          </a:p>
          <a:p>
            <a:endParaRPr lang="en-US" sz="2200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r>
              <a:rPr lang="en-US" sz="2200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Now listen to the PPT and complete the similes worksheet.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88F8FC-6E52-248B-8C55-2BFF3E7B15F1}"/>
              </a:ext>
            </a:extLst>
          </p:cNvPr>
          <p:cNvSpPr txBox="1"/>
          <p:nvPr/>
        </p:nvSpPr>
        <p:spPr>
          <a:xfrm>
            <a:off x="198049" y="132276"/>
            <a:ext cx="17729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Week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60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0BF37F5E-1650-136E-71F7-0EBF487F8B42}"/>
              </a:ext>
            </a:extLst>
          </p:cNvPr>
          <p:cNvSpPr>
            <a:spLocks noGrp="1"/>
          </p:cNvSpPr>
          <p:nvPr/>
        </p:nvSpPr>
        <p:spPr>
          <a:xfrm>
            <a:off x="184895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Summary</a:t>
            </a:r>
            <a:endParaRPr lang="en-US">
              <a:latin typeface="Comic Sans MS"/>
            </a:endParaRPr>
          </a:p>
          <a:p>
            <a:r>
              <a:rPr lang="en-US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L.I – Pick out the main events of the chapter and put them in my own words.</a:t>
            </a:r>
            <a:endParaRPr lang="en-US" dirty="0">
              <a:latin typeface="Comic Sans MS"/>
              <a:ea typeface="+mn-lt"/>
              <a:cs typeface="+mn-lt"/>
            </a:endParaRPr>
          </a:p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Re-read Ch 10.</a:t>
            </a:r>
            <a:endParaRPr lang="en-US" dirty="0">
              <a:solidFill>
                <a:srgbClr val="000000"/>
              </a:solidFill>
              <a:latin typeface="Comic Sans MS"/>
              <a:ea typeface="Calibri" panose="020F0502020204030204"/>
              <a:cs typeface="Calibri" panose="020F0502020204030204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Create a story cube as a summary of the main events of this chapter.</a:t>
            </a:r>
            <a:endParaRPr lang="en-US" dirty="0">
              <a:latin typeface="Comic Sans MS"/>
              <a:ea typeface="Calibri"/>
              <a:cs typeface="Calibri"/>
            </a:endParaRPr>
          </a:p>
          <a:p>
            <a:endParaRPr lang="en-US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dirty="0">
              <a:solidFill>
                <a:srgbClr val="00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dirty="0">
              <a:solidFill>
                <a:srgbClr val="00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C2B8BE2-478F-0A49-4BC9-E0C811664EC2}"/>
              </a:ext>
            </a:extLst>
          </p:cNvPr>
          <p:cNvSpPr>
            <a:spLocks noGrp="1"/>
          </p:cNvSpPr>
          <p:nvPr/>
        </p:nvSpPr>
        <p:spPr>
          <a:xfrm>
            <a:off x="3834212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err="1">
                <a:solidFill>
                  <a:srgbClr val="FF0000"/>
                </a:solidFill>
                <a:latin typeface="Comic Sans MS"/>
                <a:ea typeface="Sassoon Infant Std" charset="0"/>
                <a:cs typeface="Segoe UI"/>
              </a:rPr>
              <a:t>Visualiser</a:t>
            </a:r>
            <a:endParaRPr lang="en-US" b="1" u="sng">
              <a:solidFill>
                <a:srgbClr val="FF0000"/>
              </a:solidFill>
              <a:latin typeface="Comic Sans MS"/>
              <a:ea typeface="Sassoon Infant Std" charset="0"/>
              <a:cs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L.I. – Picture a character/setting in my mind and use a diagram to discuss them.</a:t>
            </a:r>
            <a:endParaRPr lang="en-US" dirty="0">
              <a:latin typeface="Comic Sans MS"/>
            </a:endParaRPr>
          </a:p>
          <a:p>
            <a:pPr fontAlgn="base"/>
            <a:r>
              <a:rPr lang="en-US" sz="1900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Read Ch 11.</a:t>
            </a:r>
            <a:endParaRPr lang="en-US" sz="1900">
              <a:solidFill>
                <a:srgbClr val="00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r>
              <a:rPr lang="en-US" sz="1900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Create a character </a:t>
            </a:r>
            <a:r>
              <a:rPr lang="en-US" sz="1900" err="1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visualiser</a:t>
            </a:r>
            <a:r>
              <a:rPr lang="en-US" sz="1900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 of Ailsa McAllister. Include physical descriptions and personality clues.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3914B5-D928-0DF7-A249-D8E63CA0A44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7692" b="4651"/>
          <a:stretch/>
        </p:blipFill>
        <p:spPr>
          <a:xfrm>
            <a:off x="627426" y="4659681"/>
            <a:ext cx="2030993" cy="14949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BDBA9DE-D5BE-6E6D-8EEF-5269A7E24432}"/>
              </a:ext>
            </a:extLst>
          </p:cNvPr>
          <p:cNvSpPr txBox="1"/>
          <p:nvPr/>
        </p:nvSpPr>
        <p:spPr>
          <a:xfrm>
            <a:off x="198049" y="132276"/>
            <a:ext cx="17729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Week 4</a:t>
            </a:r>
            <a:endParaRPr lang="en-US" dirty="0"/>
          </a:p>
        </p:txBody>
      </p:sp>
      <p:pic>
        <p:nvPicPr>
          <p:cNvPr id="8" name="Picture 7" descr="A person holding an object on a unicorn&#10;&#10;Description automatically generated">
            <a:extLst>
              <a:ext uri="{FF2B5EF4-FFF2-40B4-BE49-F238E27FC236}">
                <a16:creationId xmlns:a16="http://schemas.microsoft.com/office/drawing/2014/main" id="{CAA359EE-70F5-9012-2736-1C688A237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9447" y="4516361"/>
            <a:ext cx="2030534" cy="1901372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7EEAC70-0BE9-A090-E297-B0EF8A16FF91}"/>
              </a:ext>
            </a:extLst>
          </p:cNvPr>
          <p:cNvSpPr>
            <a:spLocks noGrp="1"/>
          </p:cNvSpPr>
          <p:nvPr/>
        </p:nvSpPr>
        <p:spPr>
          <a:xfrm>
            <a:off x="7556242" y="588886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Read aloud skills</a:t>
            </a:r>
          </a:p>
          <a:p>
            <a:r>
              <a:rPr lang="en-US" sz="21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L.I – Read with suitable expression and fluency.</a:t>
            </a:r>
            <a:endParaRPr lang="en-US" sz="2100" dirty="0">
              <a:latin typeface="Comic Sans MS"/>
              <a:ea typeface="+mn-lt"/>
              <a:cs typeface="+mn-lt"/>
            </a:endParaRPr>
          </a:p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Read Ch 12</a:t>
            </a:r>
            <a:endParaRPr lang="en-US" dirty="0">
              <a:latin typeface="Comic Sans MS"/>
              <a:ea typeface="Calibri" panose="020F0502020204030204"/>
              <a:cs typeface="Calibri" panose="020F0502020204030204"/>
            </a:endParaRPr>
          </a:p>
          <a:p>
            <a:r>
              <a:rPr lang="en-US" dirty="0">
                <a:solidFill>
                  <a:srgbClr val="000000"/>
                </a:solidFill>
                <a:latin typeface="Comic Sans MS"/>
              </a:rPr>
              <a:t>With a partner, take turns to read these chapters aloud. You could read a page each.</a:t>
            </a:r>
            <a:endParaRPr lang="en-US" dirty="0">
              <a:latin typeface="Sassoon Infant Std"/>
              <a:ea typeface="Calibri"/>
              <a:cs typeface="Calibri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Mark your</a:t>
            </a:r>
            <a:endParaRPr lang="en-US" dirty="0">
              <a:solidFill>
                <a:srgbClr val="000000"/>
              </a:solidFill>
              <a:latin typeface="Sassoon Infant Std"/>
              <a:ea typeface="Calibri"/>
              <a:cs typeface="Calibri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partner's </a:t>
            </a:r>
            <a:endParaRPr lang="en-US" dirty="0">
              <a:solidFill>
                <a:srgbClr val="000000"/>
              </a:solidFill>
              <a:latin typeface="Sassoon Infant Std"/>
              <a:ea typeface="Calibri"/>
              <a:cs typeface="Calibri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/>
                <a:ea typeface="Calibri"/>
                <a:cs typeface="Calibri"/>
              </a:rPr>
              <a:t>reading</a:t>
            </a:r>
            <a:endParaRPr lang="en-US" dirty="0">
              <a:solidFill>
                <a:srgbClr val="000000"/>
              </a:solidFill>
              <a:latin typeface="Calibri" panose="020F0502020204030204"/>
              <a:ea typeface="Calibri"/>
              <a:cs typeface="Calibri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using the </a:t>
            </a:r>
            <a:endParaRPr lang="en-US" dirty="0">
              <a:solidFill>
                <a:srgbClr val="000000"/>
              </a:solidFill>
              <a:latin typeface="Sassoon Infant Std"/>
              <a:ea typeface="Calibri"/>
              <a:cs typeface="Calibri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peer assess-</a:t>
            </a:r>
            <a:endParaRPr lang="en-US" dirty="0">
              <a:solidFill>
                <a:srgbClr val="000000"/>
              </a:solidFill>
              <a:latin typeface="Sassoon Infant Std"/>
              <a:ea typeface="Calibri"/>
              <a:cs typeface="Calibri"/>
            </a:endParaRPr>
          </a:p>
          <a:p>
            <a:pPr algn="l"/>
            <a:r>
              <a:rPr lang="en-US" dirty="0" err="1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ment</a:t>
            </a:r>
            <a:r>
              <a:rPr lang="en-US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 sheet.</a:t>
            </a:r>
            <a:endParaRPr lang="en-US">
              <a:ea typeface="Calibri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sz="2000" dirty="0">
              <a:solidFill>
                <a:srgbClr val="00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sz="2000" dirty="0">
              <a:solidFill>
                <a:srgbClr val="00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sz="2000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</p:txBody>
      </p:sp>
      <p:pic>
        <p:nvPicPr>
          <p:cNvPr id="11" name="Picture 10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E00108E9-AC3F-2462-B529-77225D9B97F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9242" t="7744" r="39672" b="27609"/>
          <a:stretch/>
        </p:blipFill>
        <p:spPr>
          <a:xfrm>
            <a:off x="9382078" y="3676315"/>
            <a:ext cx="1285391" cy="221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08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3C2B8BE2-478F-0A49-4BC9-E0C811664EC2}"/>
              </a:ext>
            </a:extLst>
          </p:cNvPr>
          <p:cNvSpPr>
            <a:spLocks noGrp="1"/>
          </p:cNvSpPr>
          <p:nvPr/>
        </p:nvSpPr>
        <p:spPr>
          <a:xfrm>
            <a:off x="3834212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egoe UI"/>
              </a:rPr>
              <a:t>Metalinguistics</a:t>
            </a:r>
            <a:endParaRPr lang="en-US">
              <a:latin typeface="Comic Sans MS"/>
            </a:endParaRPr>
          </a:p>
          <a:p>
            <a:r>
              <a:rPr lang="en-US" sz="21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L.I. –</a:t>
            </a:r>
            <a:r>
              <a:rPr lang="en-US" sz="2100" dirty="0">
                <a:solidFill>
                  <a:srgbClr val="000000"/>
                </a:solidFill>
                <a:latin typeface="Comic Sans MS"/>
                <a:ea typeface="+mn-lt"/>
                <a:cs typeface="Calibri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mic Sans MS"/>
                <a:ea typeface="+mn-lt"/>
                <a:cs typeface="Segoe UI"/>
              </a:rPr>
              <a:t>Work out the meaning of tricky words in context. </a:t>
            </a:r>
            <a:endParaRPr lang="en-US" sz="2100" dirty="0">
              <a:latin typeface="Comic Sans MS"/>
              <a:ea typeface="Calibri"/>
              <a:cs typeface="Calibri"/>
            </a:endParaRPr>
          </a:p>
          <a:p>
            <a:pPr fontAlgn="base"/>
            <a:r>
              <a:rPr lang="en-US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Read Ch 13.</a:t>
            </a:r>
            <a:endParaRPr lang="en-US" sz="1800" dirty="0">
              <a:solidFill>
                <a:srgbClr val="00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r>
              <a:rPr lang="en-US" sz="1800" dirty="0">
                <a:solidFill>
                  <a:srgbClr val="FF0000"/>
                </a:solidFill>
                <a:latin typeface="Comic Sans MS"/>
                <a:cs typeface="Segoe UI"/>
              </a:rPr>
              <a:t>What do these tricky words mean?</a:t>
            </a:r>
            <a:r>
              <a:rPr lang="en-US" sz="1800" dirty="0">
                <a:solidFill>
                  <a:srgbClr val="000000"/>
                </a:solidFill>
                <a:latin typeface="Comic Sans MS"/>
                <a:cs typeface="Segoe UI"/>
              </a:rPr>
              <a:t> </a:t>
            </a:r>
          </a:p>
          <a:p>
            <a:endParaRPr lang="en-US" sz="1800" dirty="0">
              <a:solidFill>
                <a:srgbClr val="000000"/>
              </a:solidFill>
              <a:latin typeface="Comic Sans MS"/>
              <a:cs typeface="Segoe UI"/>
            </a:endParaRPr>
          </a:p>
          <a:p>
            <a:r>
              <a:rPr lang="en-US" sz="1800" b="1" dirty="0">
                <a:solidFill>
                  <a:srgbClr val="FF0000"/>
                </a:solidFill>
                <a:latin typeface="Comic Sans MS"/>
                <a:cs typeface="Segoe UI"/>
              </a:rPr>
              <a:t>crudely p94</a:t>
            </a:r>
            <a:endParaRPr lang="en-US" sz="1800">
              <a:solidFill>
                <a:srgbClr val="000000"/>
              </a:solidFill>
              <a:latin typeface="Comic Sans MS"/>
              <a:cs typeface="Segoe UI"/>
            </a:endParaRPr>
          </a:p>
          <a:p>
            <a:r>
              <a:rPr lang="en-US" sz="1800" b="1" dirty="0">
                <a:solidFill>
                  <a:srgbClr val="FF0000"/>
                </a:solidFill>
                <a:latin typeface="Comic Sans MS"/>
                <a:cs typeface="Segoe UI"/>
              </a:rPr>
              <a:t>bravado p96</a:t>
            </a:r>
            <a:endParaRPr lang="en-US" sz="1800">
              <a:solidFill>
                <a:srgbClr val="000000"/>
              </a:solidFill>
              <a:latin typeface="Comic Sans MS"/>
              <a:cs typeface="Segoe UI"/>
            </a:endParaRPr>
          </a:p>
          <a:p>
            <a:r>
              <a:rPr lang="en-US" sz="1800" b="1" dirty="0">
                <a:solidFill>
                  <a:srgbClr val="FF0000"/>
                </a:solidFill>
                <a:latin typeface="Comic Sans MS"/>
                <a:cs typeface="Segoe UI"/>
              </a:rPr>
              <a:t>brandishing p96</a:t>
            </a:r>
            <a:endParaRPr lang="en-US" sz="1800" dirty="0">
              <a:solidFill>
                <a:srgbClr val="000000"/>
              </a:solidFill>
              <a:latin typeface="Comic Sans MS"/>
              <a:cs typeface="Segoe UI"/>
            </a:endParaRPr>
          </a:p>
          <a:p>
            <a:endParaRPr lang="en-US" sz="1800" dirty="0">
              <a:solidFill>
                <a:srgbClr val="000000"/>
              </a:solidFill>
              <a:latin typeface="Comic Sans MS"/>
              <a:cs typeface="Segoe UI"/>
            </a:endParaRPr>
          </a:p>
          <a:p>
            <a:r>
              <a:rPr lang="en-US" sz="1800" b="1" dirty="0">
                <a:solidFill>
                  <a:srgbClr val="FF0000"/>
                </a:solidFill>
                <a:latin typeface="Comic Sans MS"/>
                <a:cs typeface="Segoe UI"/>
              </a:rPr>
              <a:t>Write your own new sentences for these words.</a:t>
            </a:r>
            <a:endParaRPr lang="en-US">
              <a:latin typeface="Comic Sans MS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054F74C-C65A-C8CD-5C29-65A65E8083BA}"/>
              </a:ext>
            </a:extLst>
          </p:cNvPr>
          <p:cNvSpPr>
            <a:spLocks noGrp="1"/>
          </p:cNvSpPr>
          <p:nvPr/>
        </p:nvSpPr>
        <p:spPr>
          <a:xfrm>
            <a:off x="7483529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err="1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Visualiser</a:t>
            </a:r>
            <a:endParaRPr lang="en-US" b="1" u="sng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Read Ch 14.</a:t>
            </a:r>
          </a:p>
          <a:p>
            <a:r>
              <a:rPr lang="en-US" sz="2000" dirty="0">
                <a:solidFill>
                  <a:srgbClr val="000000"/>
                </a:solidFill>
                <a:latin typeface="Comic Sans MS"/>
                <a:ea typeface="Calibri"/>
                <a:cs typeface="Calibri"/>
              </a:rPr>
              <a:t>L.I. - Picture a character/setting in my mind and use a diagram to discuss them.</a:t>
            </a:r>
          </a:p>
          <a:p>
            <a:r>
              <a:rPr lang="en-US" sz="2000" dirty="0">
                <a:solidFill>
                  <a:srgbClr val="FF0000"/>
                </a:solidFill>
                <a:latin typeface="Comic Sans MS"/>
                <a:ea typeface="Calibri"/>
                <a:cs typeface="Calibri"/>
              </a:rPr>
              <a:t>What language used by the author effectively describes the appearance, </a:t>
            </a:r>
            <a:r>
              <a:rPr lang="en-US" sz="2000" dirty="0" err="1">
                <a:solidFill>
                  <a:srgbClr val="FF0000"/>
                </a:solidFill>
                <a:latin typeface="Comic Sans MS"/>
                <a:ea typeface="Calibri"/>
                <a:cs typeface="Calibri"/>
              </a:rPr>
              <a:t>behaviour</a:t>
            </a:r>
            <a:r>
              <a:rPr lang="en-US" sz="2000" dirty="0">
                <a:solidFill>
                  <a:srgbClr val="FF0000"/>
                </a:solidFill>
                <a:latin typeface="Comic Sans MS"/>
                <a:ea typeface="Calibri"/>
                <a:cs typeface="Calibri"/>
              </a:rPr>
              <a:t> and feelings of the unicorns in the stockade?</a:t>
            </a:r>
          </a:p>
          <a:p>
            <a:r>
              <a:rPr lang="en-US" sz="2000" dirty="0">
                <a:solidFill>
                  <a:srgbClr val="FF0000"/>
                </a:solidFill>
                <a:latin typeface="Comic Sans MS"/>
                <a:ea typeface="Calibri"/>
                <a:cs typeface="Calibri"/>
              </a:rPr>
              <a:t>Draw an image of them and include your quotes as evidence. </a:t>
            </a:r>
          </a:p>
          <a:p>
            <a:r>
              <a:rPr lang="en-US" sz="2000" dirty="0">
                <a:solidFill>
                  <a:srgbClr val="FF0000"/>
                </a:solidFill>
                <a:latin typeface="Comic Sans MS"/>
                <a:ea typeface="Calibri"/>
                <a:cs typeface="Calibri"/>
              </a:rPr>
              <a:t>Remember page numbers.</a:t>
            </a:r>
            <a:endParaRPr lang="en-US" sz="2000">
              <a:latin typeface="Comic Sans MS"/>
            </a:endParaRPr>
          </a:p>
          <a:p>
            <a:endParaRPr lang="en-US" sz="2000" dirty="0">
              <a:solidFill>
                <a:srgbClr val="000000"/>
              </a:solidFill>
              <a:latin typeface="Comic Sans MS"/>
              <a:ea typeface="Calibri"/>
              <a:cs typeface="Calibri"/>
            </a:endParaRPr>
          </a:p>
          <a:p>
            <a:endParaRPr lang="en-US" sz="2000" dirty="0">
              <a:solidFill>
                <a:srgbClr val="000000"/>
              </a:solidFill>
              <a:latin typeface="Comic Sans MS"/>
              <a:ea typeface="Calibri"/>
              <a:cs typeface="Calibri"/>
            </a:endParaRPr>
          </a:p>
          <a:p>
            <a:endParaRPr lang="en-US" b="1" u="sng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BE8F8C-37C6-9B1B-03C7-C530A9364963}"/>
              </a:ext>
            </a:extLst>
          </p:cNvPr>
          <p:cNvSpPr txBox="1"/>
          <p:nvPr/>
        </p:nvSpPr>
        <p:spPr>
          <a:xfrm>
            <a:off x="198049" y="132276"/>
            <a:ext cx="17729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Week 5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E4A4016-C4E8-028A-EF56-111A31818122}"/>
              </a:ext>
            </a:extLst>
          </p:cNvPr>
          <p:cNvSpPr>
            <a:spLocks noGrp="1"/>
          </p:cNvSpPr>
          <p:nvPr/>
        </p:nvSpPr>
        <p:spPr>
          <a:xfrm>
            <a:off x="196403" y="588886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Prior Knowledge</a:t>
            </a:r>
            <a:endParaRPr lang="en-US">
              <a:latin typeface="Comic Sans MS"/>
            </a:endParaRPr>
          </a:p>
          <a:p>
            <a:r>
              <a:rPr lang="en-US" dirty="0">
                <a:solidFill>
                  <a:srgbClr val="000000"/>
                </a:solidFill>
                <a:latin typeface="Comic Sans MS"/>
                <a:ea typeface="Calibri"/>
                <a:cs typeface="Calibri"/>
              </a:rPr>
              <a:t>L.I. - Make predictions based on what I already know.</a:t>
            </a:r>
            <a:endParaRPr lang="en-US" b="1" u="sng" dirty="0">
              <a:solidFill>
                <a:srgbClr val="FF0000"/>
              </a:solidFill>
              <a:latin typeface="Comic Sans MS"/>
            </a:endParaRPr>
          </a:p>
          <a:p>
            <a:r>
              <a:rPr lang="en-US" b="1" u="sng" dirty="0">
                <a:solidFill>
                  <a:srgbClr val="FF0000"/>
                </a:solidFill>
                <a:latin typeface="Comic Sans MS"/>
              </a:rPr>
              <a:t>Re-read Ch 12.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Write a paragraph of your prediction about what you think will happen next in chapter 13.</a:t>
            </a:r>
          </a:p>
          <a:p>
            <a:endParaRPr lang="en-US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(A paragraph should have 3 or more sentences!)</a:t>
            </a:r>
          </a:p>
          <a:p>
            <a:endParaRPr lang="en-US" b="1" u="sng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343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0BF37F5E-1650-136E-71F7-0EBF487F8B42}"/>
              </a:ext>
            </a:extLst>
          </p:cNvPr>
          <p:cNvSpPr>
            <a:spLocks noGrp="1"/>
          </p:cNvSpPr>
          <p:nvPr/>
        </p:nvSpPr>
        <p:spPr>
          <a:xfrm>
            <a:off x="184895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Prior Knowledge</a:t>
            </a:r>
          </a:p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Comprehension questions</a:t>
            </a:r>
          </a:p>
          <a:p>
            <a:r>
              <a:rPr lang="en-US" sz="19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L.I – Answer literal and inferential questions based on what I have read.</a:t>
            </a:r>
            <a:endParaRPr lang="en-US" sz="1900">
              <a:latin typeface="Comic Sans MS"/>
              <a:ea typeface="+mn-lt"/>
              <a:cs typeface="+mn-lt"/>
            </a:endParaRPr>
          </a:p>
          <a:p>
            <a:r>
              <a:rPr lang="en-US" sz="1900" b="1" u="sng" dirty="0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Read </a:t>
            </a:r>
            <a:r>
              <a:rPr lang="en-US" sz="1900" b="1" u="sng" dirty="0" err="1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Chs</a:t>
            </a:r>
            <a:r>
              <a:rPr lang="en-US" sz="1900" b="1" u="sng" dirty="0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 15&amp;16</a:t>
            </a:r>
            <a:endParaRPr lang="en-US" sz="1900">
              <a:latin typeface="Comic Sans MS"/>
              <a:ea typeface="Calibri" panose="020F0502020204030204"/>
              <a:cs typeface="Calibri" panose="020F0502020204030204"/>
            </a:endParaRPr>
          </a:p>
          <a:p>
            <a:r>
              <a:rPr lang="en-US" sz="1900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1.What do you think Rhona means when she says, "I'm no 'Cinder-ruddy-ella?"</a:t>
            </a:r>
          </a:p>
          <a:p>
            <a:r>
              <a:rPr lang="en-US" sz="1900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2.Find a </a:t>
            </a:r>
            <a:r>
              <a:rPr lang="en-US" sz="1900" b="1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simile</a:t>
            </a:r>
            <a:r>
              <a:rPr lang="en-US" sz="1900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 and </a:t>
            </a:r>
            <a:r>
              <a:rPr lang="en-US" sz="1900" b="1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metaphor</a:t>
            </a:r>
            <a:r>
              <a:rPr lang="en-US" sz="1900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 used by the author in ch15. Which do you think is more effective and why?</a:t>
            </a:r>
          </a:p>
          <a:p>
            <a:r>
              <a:rPr lang="en-US" sz="1900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3.Why do you think Derek went to fetch </a:t>
            </a:r>
            <a:r>
              <a:rPr lang="en-US" sz="1900" dirty="0" err="1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Mr</a:t>
            </a:r>
            <a:r>
              <a:rPr lang="en-US" sz="1900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 Deacon?</a:t>
            </a:r>
          </a:p>
          <a:p>
            <a:r>
              <a:rPr lang="en-US" sz="1900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4.Why do you think Derek is 'shuffling anxiously from foot to foot'?</a:t>
            </a:r>
          </a:p>
          <a:p>
            <a:endParaRPr lang="en-US" sz="1900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sz="1900" dirty="0">
              <a:solidFill>
                <a:srgbClr val="00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sz="1900" dirty="0">
              <a:solidFill>
                <a:srgbClr val="00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sz="2000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C2B8BE2-478F-0A49-4BC9-E0C811664EC2}"/>
              </a:ext>
            </a:extLst>
          </p:cNvPr>
          <p:cNvSpPr>
            <a:spLocks noGrp="1"/>
          </p:cNvSpPr>
          <p:nvPr/>
        </p:nvSpPr>
        <p:spPr>
          <a:xfrm>
            <a:off x="3834212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egoe UI"/>
              </a:rPr>
              <a:t>Theme</a:t>
            </a:r>
            <a:endParaRPr lang="en-US" sz="2000" b="1" u="sng" dirty="0">
              <a:solidFill>
                <a:srgbClr val="FF0000"/>
              </a:solidFill>
              <a:latin typeface="Comic Sans MS"/>
              <a:ea typeface="Sassoon Infant Std" charset="0"/>
              <a:cs typeface="Segoe UI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L.I. –</a:t>
            </a:r>
            <a:r>
              <a:rPr lang="en-US" sz="1800" dirty="0">
                <a:solidFill>
                  <a:srgbClr val="000000"/>
                </a:solidFill>
                <a:latin typeface="Comic Sans MS"/>
                <a:ea typeface="+mn-lt"/>
                <a:cs typeface="Calibri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Decide on the main theme(s) of the novel using stated and implied evidence.</a:t>
            </a:r>
          </a:p>
          <a:p>
            <a:r>
              <a:rPr lang="en-US" sz="1800" b="1" u="sng" dirty="0">
                <a:solidFill>
                  <a:srgbClr val="FF0000"/>
                </a:solidFill>
                <a:latin typeface="Comic Sans MS"/>
                <a:ea typeface="Calibri"/>
                <a:cs typeface="Calibri" panose="020F0502020204030204"/>
              </a:rPr>
              <a:t>Read </a:t>
            </a:r>
            <a:r>
              <a:rPr lang="en-US" sz="1800" b="1" u="sng" dirty="0" err="1">
                <a:solidFill>
                  <a:srgbClr val="FF0000"/>
                </a:solidFill>
                <a:latin typeface="Comic Sans MS"/>
                <a:ea typeface="Calibri"/>
                <a:cs typeface="Calibri" panose="020F0502020204030204"/>
              </a:rPr>
              <a:t>Chs</a:t>
            </a:r>
            <a:r>
              <a:rPr lang="en-US" sz="1800" b="1" u="sng" dirty="0">
                <a:solidFill>
                  <a:srgbClr val="FF0000"/>
                </a:solidFill>
                <a:latin typeface="Comic Sans MS"/>
                <a:ea typeface="Calibri"/>
                <a:cs typeface="Calibri" panose="020F0502020204030204"/>
              </a:rPr>
              <a:t> 17&amp;18</a:t>
            </a:r>
          </a:p>
          <a:p>
            <a:r>
              <a:rPr lang="en-US" sz="1800" dirty="0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What do you think are the main themes of the novel as a whole?</a:t>
            </a:r>
          </a:p>
          <a:p>
            <a:r>
              <a:rPr lang="en-US" sz="1800" dirty="0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Why do you think these are the main themes?</a:t>
            </a:r>
          </a:p>
          <a:p>
            <a:r>
              <a:rPr lang="en-US" sz="1800" dirty="0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Justify your ideas with evidence from the text.</a:t>
            </a:r>
            <a:r>
              <a:rPr lang="en-US" sz="1800" dirty="0">
                <a:solidFill>
                  <a:srgbClr val="FF0000"/>
                </a:solidFill>
                <a:latin typeface="Comic Sans MS"/>
                <a:ea typeface="Calibri"/>
                <a:cs typeface="Calibri"/>
              </a:rPr>
              <a:t> </a:t>
            </a:r>
            <a:r>
              <a:rPr lang="en-US" sz="1800" dirty="0">
                <a:latin typeface="Comic Sans MS"/>
                <a:ea typeface="Calibri"/>
                <a:cs typeface="Calibri"/>
              </a:rPr>
              <a:t>✔</a:t>
            </a:r>
          </a:p>
          <a:p>
            <a:r>
              <a:rPr lang="en-US" sz="1800" dirty="0">
                <a:solidFill>
                  <a:srgbClr val="FF0000"/>
                </a:solidFill>
                <a:latin typeface="Comic Sans MS"/>
                <a:ea typeface="Calibri"/>
                <a:cs typeface="Calibri"/>
              </a:rPr>
              <a:t>Write down a quote from chapter 17 or 18 that fits each of the following themes:</a:t>
            </a:r>
          </a:p>
          <a:p>
            <a:endParaRPr lang="en-US" sz="1800" dirty="0">
              <a:latin typeface="Comic Sans MS"/>
              <a:ea typeface="Calibri"/>
              <a:cs typeface="Calibri"/>
            </a:endParaRPr>
          </a:p>
          <a:p>
            <a:r>
              <a:rPr lang="en-US" sz="1800" dirty="0">
                <a:latin typeface="Comic Sans MS"/>
                <a:ea typeface="Calibri"/>
                <a:cs typeface="Calibri"/>
              </a:rPr>
              <a:t>FRIENDSHIP</a:t>
            </a:r>
            <a:endParaRPr lang="en-US" dirty="0">
              <a:latin typeface="Calibri" panose="020F0502020204030204"/>
              <a:ea typeface="Calibri"/>
              <a:cs typeface="Calibri"/>
            </a:endParaRPr>
          </a:p>
          <a:p>
            <a:r>
              <a:rPr lang="en-US" sz="1800" dirty="0">
                <a:latin typeface="Comic Sans MS"/>
                <a:ea typeface="Calibri"/>
                <a:cs typeface="Calibri"/>
              </a:rPr>
              <a:t>COURAGE </a:t>
            </a:r>
            <a:endParaRPr lang="en-US" dirty="0">
              <a:ea typeface="Calibri"/>
              <a:cs typeface="Calibri"/>
            </a:endParaRPr>
          </a:p>
          <a:p>
            <a:r>
              <a:rPr lang="en-US" sz="1800" dirty="0">
                <a:latin typeface="Comic Sans MS"/>
                <a:ea typeface="Calibri"/>
                <a:cs typeface="Calibri"/>
              </a:rPr>
              <a:t>ACCEPTANCE</a:t>
            </a:r>
          </a:p>
          <a:p>
            <a:r>
              <a:rPr lang="en-US" sz="1800" dirty="0">
                <a:latin typeface="Comic Sans MS"/>
                <a:ea typeface="Calibri"/>
                <a:cs typeface="Calibri"/>
              </a:rPr>
              <a:t>GOOD vs EVIL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054F74C-C65A-C8CD-5C29-65A65E8083BA}"/>
              </a:ext>
            </a:extLst>
          </p:cNvPr>
          <p:cNvSpPr>
            <a:spLocks noGrp="1"/>
          </p:cNvSpPr>
          <p:nvPr/>
        </p:nvSpPr>
        <p:spPr>
          <a:xfrm>
            <a:off x="7483529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assoon Infant Std" charset="0"/>
              </a:rPr>
              <a:t>Read to Write</a:t>
            </a:r>
            <a:endParaRPr lang="en-US"/>
          </a:p>
          <a:p>
            <a:r>
              <a:rPr lang="en-US" sz="2100" dirty="0">
                <a:solidFill>
                  <a:srgbClr val="000000"/>
                </a:solidFill>
                <a:latin typeface="Comic Sans MS"/>
                <a:ea typeface="Calibri"/>
                <a:cs typeface="Calibri"/>
              </a:rPr>
              <a:t>L.I. - Use what I have read to inspire my own writing.</a:t>
            </a:r>
            <a:endParaRPr lang="en-US" sz="1800">
              <a:latin typeface="Comic Sans MS"/>
              <a:ea typeface="Calibri"/>
              <a:cs typeface="Calibri"/>
            </a:endParaRPr>
          </a:p>
          <a:p>
            <a:r>
              <a:rPr lang="en-US" sz="2000" b="1" u="sng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Read </a:t>
            </a:r>
            <a:r>
              <a:rPr lang="en-US" sz="2000" b="1" u="sng" err="1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Chs</a:t>
            </a:r>
            <a:r>
              <a:rPr lang="en-US" sz="2000" b="1" u="sng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 19&amp;20</a:t>
            </a:r>
            <a:endParaRPr lang="en-US" sz="2000" dirty="0">
              <a:latin typeface="Comic Sans MS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mic Sans MS"/>
                <a:ea typeface="Calibri"/>
                <a:cs typeface="Calibri"/>
              </a:rPr>
              <a:t>"I'll be Ninja Girl, the midnight warrior. You can be my loyal sidekick."</a:t>
            </a:r>
          </a:p>
          <a:p>
            <a:r>
              <a:rPr lang="en-US" sz="1800" dirty="0">
                <a:solidFill>
                  <a:srgbClr val="000000"/>
                </a:solidFill>
                <a:latin typeface="Comic Sans MS"/>
                <a:ea typeface="Calibri"/>
                <a:cs typeface="Calibri"/>
              </a:rPr>
              <a:t>"Um, no, I'm sick of being the sidekick. I'll be Wolf Boy, rescuer of unicorns in distress."</a:t>
            </a:r>
          </a:p>
          <a:p>
            <a:r>
              <a:rPr lang="en-US" sz="1800" dirty="0">
                <a:solidFill>
                  <a:srgbClr val="FF0000"/>
                </a:solidFill>
                <a:latin typeface="Comic Sans MS"/>
                <a:ea typeface="Calibri"/>
                <a:cs typeface="Calibri"/>
              </a:rPr>
              <a:t>Create your own superhero alter ego. Draw a mind map, noting your </a:t>
            </a:r>
            <a:r>
              <a:rPr lang="en-US" sz="1800" dirty="0" err="1">
                <a:solidFill>
                  <a:srgbClr val="FF0000"/>
                </a:solidFill>
                <a:latin typeface="Comic Sans MS"/>
                <a:ea typeface="Calibri"/>
                <a:cs typeface="Calibri"/>
              </a:rPr>
              <a:t>superHero's</a:t>
            </a:r>
            <a:r>
              <a:rPr lang="en-US" sz="1800" dirty="0">
                <a:solidFill>
                  <a:srgbClr val="FF0000"/>
                </a:solidFill>
                <a:latin typeface="Comic Sans MS"/>
                <a:ea typeface="Calibri"/>
                <a:cs typeface="Calibri"/>
              </a:rPr>
              <a:t> powers, appearance, costume, name. What's their back story? Who is your arch enemy and why?</a:t>
            </a:r>
          </a:p>
          <a:p>
            <a:endParaRPr lang="en-US" b="1" u="sng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75A190-4F69-B941-F0F8-8C3798446BC0}"/>
              </a:ext>
            </a:extLst>
          </p:cNvPr>
          <p:cNvSpPr txBox="1"/>
          <p:nvPr/>
        </p:nvSpPr>
        <p:spPr>
          <a:xfrm>
            <a:off x="198049" y="132276"/>
            <a:ext cx="17729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Week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649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0BF37F5E-1650-136E-71F7-0EBF487F8B42}"/>
              </a:ext>
            </a:extLst>
          </p:cNvPr>
          <p:cNvSpPr>
            <a:spLocks noGrp="1"/>
          </p:cNvSpPr>
          <p:nvPr/>
        </p:nvSpPr>
        <p:spPr>
          <a:xfrm>
            <a:off x="184895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+mn-lt"/>
                <a:cs typeface="+mn-lt"/>
              </a:rPr>
              <a:t>Read aloud skills</a:t>
            </a:r>
          </a:p>
          <a:p>
            <a:r>
              <a:rPr lang="en-US" sz="21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L.I – Read with suitable expression and fluency.</a:t>
            </a:r>
            <a:endParaRPr lang="en-US" sz="2100" dirty="0">
              <a:latin typeface="Comic Sans MS"/>
              <a:ea typeface="+mn-lt"/>
              <a:cs typeface="+mn-lt"/>
            </a:endParaRPr>
          </a:p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Read </a:t>
            </a:r>
            <a:r>
              <a:rPr lang="en-US" b="1" u="sng" dirty="0" err="1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Chs</a:t>
            </a:r>
            <a:r>
              <a:rPr lang="en-US" b="1" u="sng" dirty="0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 21&amp;22</a:t>
            </a:r>
            <a:endParaRPr lang="en-US" dirty="0">
              <a:latin typeface="Comic Sans MS"/>
              <a:ea typeface="Calibri" panose="020F0502020204030204"/>
              <a:cs typeface="Calibri" panose="020F0502020204030204"/>
            </a:endParaRPr>
          </a:p>
          <a:p>
            <a:r>
              <a:rPr lang="en-US" dirty="0">
                <a:solidFill>
                  <a:srgbClr val="000000"/>
                </a:solidFill>
                <a:latin typeface="Comic Sans MS"/>
              </a:rPr>
              <a:t>With a partner, take turns to read these chapters aloud. You could read a page each.</a:t>
            </a:r>
            <a:endParaRPr lang="en-US" dirty="0">
              <a:latin typeface="Sassoon Infant Std"/>
              <a:ea typeface="Calibri"/>
              <a:cs typeface="Calibri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Mark your</a:t>
            </a:r>
            <a:endParaRPr lang="en-US" dirty="0">
              <a:solidFill>
                <a:srgbClr val="000000"/>
              </a:solidFill>
              <a:latin typeface="Sassoon Infant Std"/>
              <a:ea typeface="Calibri"/>
              <a:cs typeface="Calibri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partner's </a:t>
            </a:r>
            <a:endParaRPr lang="en-US" dirty="0">
              <a:solidFill>
                <a:srgbClr val="000000"/>
              </a:solidFill>
              <a:latin typeface="Sassoon Infant Std"/>
              <a:ea typeface="Calibri"/>
              <a:cs typeface="Calibri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/>
                <a:ea typeface="Calibri"/>
                <a:cs typeface="Calibri"/>
              </a:rPr>
              <a:t>reading</a:t>
            </a:r>
            <a:endParaRPr lang="en-US" dirty="0">
              <a:solidFill>
                <a:srgbClr val="000000"/>
              </a:solidFill>
              <a:latin typeface="Calibri" panose="020F0502020204030204"/>
              <a:ea typeface="Calibri"/>
              <a:cs typeface="Calibri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using the </a:t>
            </a:r>
            <a:endParaRPr lang="en-US" dirty="0">
              <a:solidFill>
                <a:srgbClr val="000000"/>
              </a:solidFill>
              <a:latin typeface="Sassoon Infant Std"/>
              <a:ea typeface="Calibri"/>
              <a:cs typeface="Calibri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peer assess-</a:t>
            </a:r>
            <a:endParaRPr lang="en-US" dirty="0">
              <a:solidFill>
                <a:srgbClr val="000000"/>
              </a:solidFill>
              <a:latin typeface="Sassoon Infant Std"/>
              <a:ea typeface="Calibri"/>
              <a:cs typeface="Calibri"/>
            </a:endParaRPr>
          </a:p>
          <a:p>
            <a:pPr algn="l"/>
            <a:r>
              <a:rPr lang="en-US" dirty="0" err="1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ment</a:t>
            </a:r>
            <a:r>
              <a:rPr lang="en-US" dirty="0">
                <a:solidFill>
                  <a:srgbClr val="000000"/>
                </a:solidFill>
                <a:latin typeface="Comic Sans MS"/>
                <a:ea typeface="Sassoon Infant Std" charset="0"/>
                <a:cs typeface="Sassoon Infant Std" charset="0"/>
              </a:rPr>
              <a:t> sheet.</a:t>
            </a:r>
            <a:endParaRPr lang="en-US">
              <a:ea typeface="Calibri"/>
              <a:cs typeface="Calibri"/>
            </a:endParaRPr>
          </a:p>
          <a:p>
            <a:endParaRPr lang="en-US" dirty="0">
              <a:solidFill>
                <a:srgbClr val="00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sz="2000" dirty="0">
              <a:solidFill>
                <a:srgbClr val="00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sz="2000" dirty="0">
              <a:solidFill>
                <a:srgbClr val="000000"/>
              </a:solidFill>
              <a:latin typeface="Comic Sans MS"/>
              <a:ea typeface="Sassoon Infant Std" charset="0"/>
              <a:cs typeface="Sassoon Infant Std" charset="0"/>
            </a:endParaRPr>
          </a:p>
          <a:p>
            <a:endParaRPr lang="en-US" sz="2000" dirty="0">
              <a:solidFill>
                <a:srgbClr val="FF0000"/>
              </a:solidFill>
              <a:latin typeface="Comic Sans MS"/>
              <a:ea typeface="Sassoon Infant Std" charset="0"/>
              <a:cs typeface="Sassoon Infant Std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C2B8BE2-478F-0A49-4BC9-E0C811664EC2}"/>
              </a:ext>
            </a:extLst>
          </p:cNvPr>
          <p:cNvSpPr>
            <a:spLocks noGrp="1"/>
          </p:cNvSpPr>
          <p:nvPr/>
        </p:nvSpPr>
        <p:spPr>
          <a:xfrm>
            <a:off x="3834212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Sassoon Infant Std" charset="0"/>
                <a:cs typeface="Segoe UI"/>
              </a:rPr>
              <a:t>Writer's Craft</a:t>
            </a:r>
          </a:p>
          <a:p>
            <a:r>
              <a:rPr lang="en-US" sz="2100" dirty="0">
                <a:solidFill>
                  <a:srgbClr val="000000"/>
                </a:solidFill>
                <a:latin typeface="Comic Sans MS"/>
                <a:ea typeface="+mn-lt"/>
                <a:cs typeface="+mn-lt"/>
              </a:rPr>
              <a:t>L.I. –</a:t>
            </a:r>
            <a:r>
              <a:rPr lang="en-US" sz="2100" dirty="0">
                <a:solidFill>
                  <a:srgbClr val="000000"/>
                </a:solidFill>
                <a:latin typeface="Comic Sans MS"/>
                <a:ea typeface="+mn-lt"/>
                <a:cs typeface="Calibri"/>
              </a:rPr>
              <a:t> Identify aspects of writer's craft and discuss the effectiveness.</a:t>
            </a:r>
            <a:endParaRPr lang="en-US" sz="2000" dirty="0">
              <a:solidFill>
                <a:srgbClr val="000000"/>
              </a:solidFill>
              <a:latin typeface="Comic Sans MS"/>
              <a:ea typeface="+mn-lt"/>
              <a:cs typeface="+mn-lt"/>
            </a:endParaRPr>
          </a:p>
          <a:p>
            <a:r>
              <a:rPr lang="en-US" sz="2000" b="1" u="sng" dirty="0">
                <a:solidFill>
                  <a:srgbClr val="FF0000"/>
                </a:solidFill>
                <a:latin typeface="Comic Sans MS"/>
                <a:ea typeface="Calibri"/>
                <a:cs typeface="Calibri" panose="020F0502020204030204"/>
              </a:rPr>
              <a:t>Read </a:t>
            </a:r>
            <a:r>
              <a:rPr lang="en-US" sz="2000" b="1" u="sng" dirty="0" err="1">
                <a:solidFill>
                  <a:srgbClr val="FF0000"/>
                </a:solidFill>
                <a:latin typeface="Comic Sans MS"/>
                <a:ea typeface="Calibri"/>
                <a:cs typeface="Calibri" panose="020F0502020204030204"/>
              </a:rPr>
              <a:t>Chs</a:t>
            </a:r>
            <a:r>
              <a:rPr lang="en-US" sz="2000" b="1" u="sng" dirty="0">
                <a:solidFill>
                  <a:srgbClr val="FF0000"/>
                </a:solidFill>
                <a:latin typeface="Comic Sans MS"/>
                <a:ea typeface="Calibri"/>
                <a:cs typeface="Calibri" panose="020F0502020204030204"/>
              </a:rPr>
              <a:t> 23-26</a:t>
            </a:r>
          </a:p>
          <a:p>
            <a:r>
              <a:rPr lang="en-US" sz="1900" dirty="0">
                <a:latin typeface="Comic Sans MS"/>
                <a:ea typeface="Calibri"/>
                <a:cs typeface="Segoe UI"/>
              </a:rPr>
              <a:t>Re-read the part where Lewis and </a:t>
            </a:r>
            <a:r>
              <a:rPr lang="en-US" sz="1900" dirty="0" err="1">
                <a:latin typeface="Comic Sans MS"/>
                <a:ea typeface="Calibri"/>
                <a:cs typeface="Segoe UI"/>
              </a:rPr>
              <a:t>Sneachda</a:t>
            </a:r>
            <a:r>
              <a:rPr lang="en-US" sz="1900" dirty="0">
                <a:latin typeface="Comic Sans MS"/>
                <a:ea typeface="Calibri"/>
                <a:cs typeface="Segoe UI"/>
              </a:rPr>
              <a:t> are being chased by Ailsa in her </a:t>
            </a:r>
            <a:r>
              <a:rPr lang="en-US" sz="1900" dirty="0" err="1">
                <a:latin typeface="Comic Sans MS"/>
                <a:ea typeface="Calibri"/>
                <a:cs typeface="Segoe UI"/>
              </a:rPr>
              <a:t>landrover</a:t>
            </a:r>
            <a:r>
              <a:rPr lang="en-US" sz="1900" dirty="0">
                <a:latin typeface="Comic Sans MS"/>
                <a:ea typeface="Calibri"/>
                <a:cs typeface="Segoe UI"/>
              </a:rPr>
              <a:t>.</a:t>
            </a:r>
          </a:p>
          <a:p>
            <a:endParaRPr lang="en-US" sz="1900" dirty="0">
              <a:solidFill>
                <a:srgbClr val="FF0000"/>
              </a:solidFill>
              <a:latin typeface="Comic Sans MS"/>
              <a:ea typeface="Calibri"/>
              <a:cs typeface="Segoe UI"/>
            </a:endParaRPr>
          </a:p>
          <a:p>
            <a:r>
              <a:rPr lang="en-US" sz="1900" dirty="0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What effective language does the author use to help the reader </a:t>
            </a:r>
            <a:r>
              <a:rPr lang="en-US" sz="1900" dirty="0" err="1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visualise</a:t>
            </a:r>
            <a:r>
              <a:rPr lang="en-US" sz="1900" dirty="0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 this scene?</a:t>
            </a:r>
          </a:p>
          <a:p>
            <a:r>
              <a:rPr lang="en-US" sz="1900" dirty="0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(verbs, adjectives, phrases)</a:t>
            </a:r>
          </a:p>
          <a:p>
            <a:r>
              <a:rPr lang="en-US" sz="1900" dirty="0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Write these down and explain why they are effective.</a:t>
            </a:r>
          </a:p>
          <a:p>
            <a:endParaRPr lang="en-US" sz="1900" dirty="0">
              <a:solidFill>
                <a:srgbClr val="FF0000"/>
              </a:solidFill>
              <a:latin typeface="Comic Sans MS"/>
              <a:ea typeface="Calibri"/>
              <a:cs typeface="Segoe UI"/>
            </a:endParaRPr>
          </a:p>
          <a:p>
            <a:endParaRPr lang="en-US" sz="1900" dirty="0">
              <a:solidFill>
                <a:srgbClr val="FF0000"/>
              </a:solidFill>
              <a:latin typeface="Comic Sans MS"/>
              <a:ea typeface="Calibri"/>
              <a:cs typeface="Segoe UI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054F74C-C65A-C8CD-5C29-65A65E8083BA}"/>
              </a:ext>
            </a:extLst>
          </p:cNvPr>
          <p:cNvSpPr>
            <a:spLocks noGrp="1"/>
          </p:cNvSpPr>
          <p:nvPr/>
        </p:nvSpPr>
        <p:spPr>
          <a:xfrm>
            <a:off x="7483529" y="586881"/>
            <a:ext cx="3183536" cy="5846164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Book Review </a:t>
            </a:r>
            <a:endParaRPr lang="en-US" dirty="0">
              <a:solidFill>
                <a:srgbClr val="FF0000"/>
              </a:solidFill>
              <a:latin typeface="Comic Sans MS"/>
              <a:ea typeface="Calibri"/>
              <a:cs typeface="Segoe UI"/>
            </a:endParaRPr>
          </a:p>
          <a:p>
            <a:r>
              <a:rPr lang="en-US" sz="2100" dirty="0">
                <a:solidFill>
                  <a:srgbClr val="000000"/>
                </a:solidFill>
                <a:latin typeface="Comic Sans MS"/>
                <a:ea typeface="Calibri"/>
                <a:cs typeface="Segoe UI"/>
              </a:rPr>
              <a:t>L.I. – Explain my preferences for particular texts and authors and justify my opinions.</a:t>
            </a:r>
          </a:p>
          <a:p>
            <a:r>
              <a:rPr lang="en-US" sz="2100" dirty="0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Read the final chapters.</a:t>
            </a:r>
          </a:p>
          <a:p>
            <a:r>
              <a:rPr lang="en-US" sz="2100" dirty="0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Complete the book review template, filling in the sections as you go.</a:t>
            </a:r>
          </a:p>
          <a:p>
            <a:r>
              <a:rPr lang="en-US" sz="2100" dirty="0">
                <a:solidFill>
                  <a:srgbClr val="FF0000"/>
                </a:solidFill>
                <a:latin typeface="Comic Sans MS"/>
                <a:ea typeface="Calibri"/>
                <a:cs typeface="Segoe UI"/>
              </a:rPr>
              <a:t>Remember to give the book a rating out of 5 stars and justify your rating.</a:t>
            </a:r>
            <a:endParaRPr lang="en-US" sz="2100">
              <a:solidFill>
                <a:srgbClr val="FF0000"/>
              </a:solidFill>
              <a:latin typeface="Comic Sans MS"/>
            </a:endParaRPr>
          </a:p>
          <a:p>
            <a:endParaRPr lang="en-US" b="1" u="sng" dirty="0">
              <a:solidFill>
                <a:srgbClr val="FF0000"/>
              </a:solidFill>
              <a:latin typeface="Comic Sans MS"/>
              <a:ea typeface="Calibri"/>
              <a:cs typeface="Calibri"/>
            </a:endParaRPr>
          </a:p>
        </p:txBody>
      </p:sp>
      <p:pic>
        <p:nvPicPr>
          <p:cNvPr id="2" name="Picture 1" descr="A yellow star with black outline&#10;&#10;Description automatically generated">
            <a:extLst>
              <a:ext uri="{FF2B5EF4-FFF2-40B4-BE49-F238E27FC236}">
                <a16:creationId xmlns:a16="http://schemas.microsoft.com/office/drawing/2014/main" id="{EAE98E31-3F37-D83D-6DF0-6B99B97B0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8915" y="5960294"/>
            <a:ext cx="1571625" cy="3714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0DDC59-BC2B-68E0-2B35-05C6F9253F34}"/>
              </a:ext>
            </a:extLst>
          </p:cNvPr>
          <p:cNvSpPr txBox="1"/>
          <p:nvPr/>
        </p:nvSpPr>
        <p:spPr>
          <a:xfrm>
            <a:off x="198049" y="132276"/>
            <a:ext cx="177293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Week 7</a:t>
            </a:r>
            <a:endParaRPr lang="en-US" dirty="0"/>
          </a:p>
        </p:txBody>
      </p:sp>
      <p:pic>
        <p:nvPicPr>
          <p:cNvPr id="8" name="Picture 7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035E5118-A4EE-9DF6-B983-73628059329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9242" t="7744" r="39672" b="27609"/>
          <a:stretch/>
        </p:blipFill>
        <p:spPr>
          <a:xfrm>
            <a:off x="2022762" y="3746499"/>
            <a:ext cx="1285391" cy="221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03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0A1C1E9E29A04C9E07C02FFD4E5EBF" ma:contentTypeVersion="16" ma:contentTypeDescription="Create a new document." ma:contentTypeScope="" ma:versionID="6c73b71c442816345452f193c2f10505">
  <xsd:schema xmlns:xsd="http://www.w3.org/2001/XMLSchema" xmlns:xs="http://www.w3.org/2001/XMLSchema" xmlns:p="http://schemas.microsoft.com/office/2006/metadata/properties" xmlns:ns3="ebff8fcc-0764-4449-ad0b-1b9072f39a48" xmlns:ns4="fcdb8e2b-e5c7-4f94-82fc-720c1d86ee76" targetNamespace="http://schemas.microsoft.com/office/2006/metadata/properties" ma:root="true" ma:fieldsID="93d843470e246b394616595683d6778f" ns3:_="" ns4:_="">
    <xsd:import namespace="ebff8fcc-0764-4449-ad0b-1b9072f39a48"/>
    <xsd:import namespace="fcdb8e2b-e5c7-4f94-82fc-720c1d86ee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SystemTags" minOccurs="0"/>
                <xsd:element ref="ns3:MediaLengthInSecond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ff8fcc-0764-4449-ad0b-1b9072f39a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db8e2b-e5c7-4f94-82fc-720c1d86ee7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bff8fcc-0764-4449-ad0b-1b9072f39a48" xsi:nil="true"/>
  </documentManagement>
</p:properties>
</file>

<file path=customXml/itemProps1.xml><?xml version="1.0" encoding="utf-8"?>
<ds:datastoreItem xmlns:ds="http://schemas.openxmlformats.org/officeDocument/2006/customXml" ds:itemID="{B5217E2A-75F2-4300-BB83-C15538C46C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FFFA2D-840A-4888-8137-A4026F40E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ff8fcc-0764-4449-ad0b-1b9072f39a48"/>
    <ds:schemaRef ds:uri="fcdb8e2b-e5c7-4f94-82fc-720c1d86ee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7FF104-31BC-4D6D-B5A2-881AA8D02AC5}">
  <ds:schemaRefs>
    <ds:schemaRef ds:uri="http://schemas.microsoft.com/office/2006/documentManagement/types"/>
    <ds:schemaRef ds:uri="ebff8fcc-0764-4449-ad0b-1b9072f39a48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fcdb8e2b-e5c7-4f94-82fc-720c1d86ee7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1229</Words>
  <Application>Microsoft Macintosh PowerPoint</Application>
  <PresentationFormat>Widescreen</PresentationFormat>
  <Paragraphs>190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Forte Forward</vt:lpstr>
      <vt:lpstr>Sassoon Infant Std</vt:lpstr>
      <vt:lpstr>Office Theme</vt:lpstr>
      <vt:lpstr>Guardians of the Wild Unicorns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MacGregor</dc:creator>
  <cp:lastModifiedBy>Lindsay Littleson</cp:lastModifiedBy>
  <cp:revision>569</cp:revision>
  <dcterms:created xsi:type="dcterms:W3CDTF">2024-08-28T10:25:37Z</dcterms:created>
  <dcterms:modified xsi:type="dcterms:W3CDTF">2024-10-14T16:41:11Z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0x010100EA0A1C1E9E29A04C9E07C02FFD4E5EBF</vt:lpwstr>
  </property>
</Properties>
</file>